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6" r:id="rId2"/>
    <p:sldId id="257" r:id="rId3"/>
    <p:sldId id="261" r:id="rId4"/>
    <p:sldId id="262" r:id="rId5"/>
    <p:sldId id="263" r:id="rId6"/>
    <p:sldId id="259" r:id="rId7"/>
    <p:sldId id="258" r:id="rId8"/>
    <p:sldId id="264" r:id="rId9"/>
    <p:sldId id="265" r:id="rId10"/>
    <p:sldId id="260"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1"/>
    <a:srgbClr val="FFAF9F"/>
    <a:srgbClr val="2A000F"/>
    <a:srgbClr val="48001A"/>
    <a:srgbClr val="4400EE"/>
    <a:srgbClr val="6C1A00"/>
    <a:srgbClr val="58004E"/>
    <a:srgbClr val="FE9202"/>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280"/>
      </p:cViewPr>
      <p:guideLst>
        <p:guide orient="horz" pos="1620"/>
        <p:guide pos="2880"/>
      </p:guideLst>
    </p:cSldViewPr>
  </p:slideViewPr>
  <p:notesTextViewPr>
    <p:cViewPr>
      <p:scale>
        <a:sx n="1" d="1"/>
        <a:sy n="1" d="1"/>
      </p:scale>
      <p:origin x="0" y="0"/>
    </p:cViewPr>
  </p:notesTextViewPr>
  <p:notesViewPr>
    <p:cSldViewPr>
      <p:cViewPr varScale="1">
        <p:scale>
          <a:sx n="51" d="100"/>
          <a:sy n="51" d="100"/>
        </p:scale>
        <p:origin x="2692" y="24"/>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6F293-1FE5-4A9B-B934-BF8C0E60D57B}" type="doc">
      <dgm:prSet loTypeId="urn:microsoft.com/office/officeart/2005/8/layout/process1" loCatId="process" qsTypeId="urn:microsoft.com/office/officeart/2005/8/quickstyle/simple1" qsCatId="simple" csTypeId="urn:microsoft.com/office/officeart/2005/8/colors/accent2_2" csCatId="accent2" phldr="1"/>
      <dgm:spPr/>
    </dgm:pt>
    <dgm:pt modelId="{D99B3A5C-61E2-4624-9F36-C825C440F346}">
      <dgm:prSet phldrT="[Text]"/>
      <dgm:spPr/>
      <dgm:t>
        <a:bodyPr/>
        <a:lstStyle/>
        <a:p>
          <a:r>
            <a:rPr lang="en-US" dirty="0"/>
            <a:t>Characterization of </a:t>
          </a:r>
          <a:r>
            <a:rPr lang="en-US" dirty="0" err="1"/>
            <a:t>laja</a:t>
          </a:r>
          <a:r>
            <a:rPr lang="en-US" dirty="0"/>
            <a:t> </a:t>
          </a:r>
          <a:r>
            <a:rPr lang="en-US" dirty="0" err="1"/>
            <a:t>gowah</a:t>
          </a:r>
          <a:r>
            <a:rPr lang="en-US" dirty="0"/>
            <a:t> oil</a:t>
          </a:r>
        </a:p>
      </dgm:t>
    </dgm:pt>
    <dgm:pt modelId="{B2F819C4-0B70-4B12-B49B-5D4DA44792A7}" type="parTrans" cxnId="{CE41B0E0-AAB9-4911-8D66-9659B46D722A}">
      <dgm:prSet/>
      <dgm:spPr/>
      <dgm:t>
        <a:bodyPr/>
        <a:lstStyle/>
        <a:p>
          <a:endParaRPr lang="en-US"/>
        </a:p>
      </dgm:t>
    </dgm:pt>
    <dgm:pt modelId="{C2164E63-9811-4558-A7D3-9CE80CF42351}" type="sibTrans" cxnId="{CE41B0E0-AAB9-4911-8D66-9659B46D722A}">
      <dgm:prSet/>
      <dgm:spPr/>
      <dgm:t>
        <a:bodyPr/>
        <a:lstStyle/>
        <a:p>
          <a:endParaRPr lang="en-US"/>
        </a:p>
      </dgm:t>
    </dgm:pt>
    <dgm:pt modelId="{EBCDC9AD-3C57-4E76-8661-4DD068B6A687}">
      <dgm:prSet phldrT="[Text]"/>
      <dgm:spPr/>
      <dgm:t>
        <a:bodyPr/>
        <a:lstStyle/>
        <a:p>
          <a:r>
            <a:rPr lang="en-US" dirty="0"/>
            <a:t>Identification </a:t>
          </a:r>
          <a:r>
            <a:rPr lang="en-US" i="1" dirty="0"/>
            <a:t>S. aureus</a:t>
          </a:r>
          <a:r>
            <a:rPr lang="en-US" dirty="0"/>
            <a:t> in hospital ward</a:t>
          </a:r>
        </a:p>
      </dgm:t>
    </dgm:pt>
    <dgm:pt modelId="{A6CD25C0-0076-4394-AA5D-DC5023F9BA11}" type="parTrans" cxnId="{D4B83423-FACC-435B-8353-EB8666FF25B6}">
      <dgm:prSet/>
      <dgm:spPr/>
      <dgm:t>
        <a:bodyPr/>
        <a:lstStyle/>
        <a:p>
          <a:endParaRPr lang="en-US"/>
        </a:p>
      </dgm:t>
    </dgm:pt>
    <dgm:pt modelId="{6ECB792C-BD9D-4698-BF94-B5036856BD4A}" type="sibTrans" cxnId="{D4B83423-FACC-435B-8353-EB8666FF25B6}">
      <dgm:prSet/>
      <dgm:spPr/>
      <dgm:t>
        <a:bodyPr/>
        <a:lstStyle/>
        <a:p>
          <a:endParaRPr lang="en-US"/>
        </a:p>
      </dgm:t>
    </dgm:pt>
    <dgm:pt modelId="{B5F5129C-A23D-48AA-838F-8B2F569390AB}">
      <dgm:prSet phldrT="[Text]"/>
      <dgm:spPr/>
      <dgm:t>
        <a:bodyPr/>
        <a:lstStyle/>
        <a:p>
          <a:r>
            <a:rPr lang="en-US" dirty="0"/>
            <a:t>Antibacterial test of </a:t>
          </a:r>
          <a:r>
            <a:rPr lang="en-US" dirty="0" err="1"/>
            <a:t>laja</a:t>
          </a:r>
          <a:r>
            <a:rPr lang="en-US" dirty="0"/>
            <a:t> </a:t>
          </a:r>
          <a:r>
            <a:rPr lang="en-US" dirty="0" err="1"/>
            <a:t>gowah</a:t>
          </a:r>
          <a:r>
            <a:rPr lang="en-US" dirty="0"/>
            <a:t> oil</a:t>
          </a:r>
        </a:p>
      </dgm:t>
    </dgm:pt>
    <dgm:pt modelId="{A73D7806-1F0C-492A-A980-1D75A22CA68C}" type="parTrans" cxnId="{1180656B-8E0F-4C0A-BA72-30A274BDFAB0}">
      <dgm:prSet/>
      <dgm:spPr/>
      <dgm:t>
        <a:bodyPr/>
        <a:lstStyle/>
        <a:p>
          <a:endParaRPr lang="en-US"/>
        </a:p>
      </dgm:t>
    </dgm:pt>
    <dgm:pt modelId="{C869CEFC-212D-48BA-A371-B3CB2985D159}" type="sibTrans" cxnId="{1180656B-8E0F-4C0A-BA72-30A274BDFAB0}">
      <dgm:prSet/>
      <dgm:spPr/>
      <dgm:t>
        <a:bodyPr/>
        <a:lstStyle/>
        <a:p>
          <a:endParaRPr lang="en-US"/>
        </a:p>
      </dgm:t>
    </dgm:pt>
    <dgm:pt modelId="{A1C6B8F2-BB86-4FEF-AF34-8907778C6019}">
      <dgm:prSet/>
      <dgm:spPr/>
      <dgm:t>
        <a:bodyPr/>
        <a:lstStyle/>
        <a:p>
          <a:r>
            <a:rPr lang="en-US" dirty="0"/>
            <a:t>Data Analysis</a:t>
          </a:r>
        </a:p>
      </dgm:t>
    </dgm:pt>
    <dgm:pt modelId="{069665CF-3EA5-4A12-826C-F79434FC826D}" type="parTrans" cxnId="{4F8F451F-4068-4893-BED3-8F972EF7BF43}">
      <dgm:prSet/>
      <dgm:spPr/>
      <dgm:t>
        <a:bodyPr/>
        <a:lstStyle/>
        <a:p>
          <a:endParaRPr lang="en-US"/>
        </a:p>
      </dgm:t>
    </dgm:pt>
    <dgm:pt modelId="{C5714058-361D-4EC5-B7DC-A45A22C13DFF}" type="sibTrans" cxnId="{4F8F451F-4068-4893-BED3-8F972EF7BF43}">
      <dgm:prSet/>
      <dgm:spPr/>
      <dgm:t>
        <a:bodyPr/>
        <a:lstStyle/>
        <a:p>
          <a:endParaRPr lang="en-US"/>
        </a:p>
      </dgm:t>
    </dgm:pt>
    <dgm:pt modelId="{96517E77-29F3-417A-8E33-E0236390BA41}" type="pres">
      <dgm:prSet presAssocID="{3C06F293-1FE5-4A9B-B934-BF8C0E60D57B}" presName="Name0" presStyleCnt="0">
        <dgm:presLayoutVars>
          <dgm:dir/>
          <dgm:resizeHandles val="exact"/>
        </dgm:presLayoutVars>
      </dgm:prSet>
      <dgm:spPr/>
    </dgm:pt>
    <dgm:pt modelId="{E4270E25-5EA5-45F4-9503-D9E1AB3F771D}" type="pres">
      <dgm:prSet presAssocID="{D99B3A5C-61E2-4624-9F36-C825C440F346}" presName="node" presStyleLbl="node1" presStyleIdx="0" presStyleCnt="4">
        <dgm:presLayoutVars>
          <dgm:bulletEnabled val="1"/>
        </dgm:presLayoutVars>
      </dgm:prSet>
      <dgm:spPr/>
    </dgm:pt>
    <dgm:pt modelId="{01C2FFA6-2546-44CF-8335-7FEBFAA60F94}" type="pres">
      <dgm:prSet presAssocID="{C2164E63-9811-4558-A7D3-9CE80CF42351}" presName="sibTrans" presStyleLbl="sibTrans2D1" presStyleIdx="0" presStyleCnt="3"/>
      <dgm:spPr/>
    </dgm:pt>
    <dgm:pt modelId="{05C60502-EB33-451E-AAF9-06C4092E9310}" type="pres">
      <dgm:prSet presAssocID="{C2164E63-9811-4558-A7D3-9CE80CF42351}" presName="connectorText" presStyleLbl="sibTrans2D1" presStyleIdx="0" presStyleCnt="3"/>
      <dgm:spPr/>
    </dgm:pt>
    <dgm:pt modelId="{CB5C3EED-E1B6-445B-9B68-E1E618F18C5E}" type="pres">
      <dgm:prSet presAssocID="{EBCDC9AD-3C57-4E76-8661-4DD068B6A687}" presName="node" presStyleLbl="node1" presStyleIdx="1" presStyleCnt="4">
        <dgm:presLayoutVars>
          <dgm:bulletEnabled val="1"/>
        </dgm:presLayoutVars>
      </dgm:prSet>
      <dgm:spPr/>
    </dgm:pt>
    <dgm:pt modelId="{CF03093D-A7B5-4AE1-BC7B-230B89A95B15}" type="pres">
      <dgm:prSet presAssocID="{6ECB792C-BD9D-4698-BF94-B5036856BD4A}" presName="sibTrans" presStyleLbl="sibTrans2D1" presStyleIdx="1" presStyleCnt="3"/>
      <dgm:spPr/>
    </dgm:pt>
    <dgm:pt modelId="{DD65E6A0-5B87-454D-AFA1-07CE3C0EE324}" type="pres">
      <dgm:prSet presAssocID="{6ECB792C-BD9D-4698-BF94-B5036856BD4A}" presName="connectorText" presStyleLbl="sibTrans2D1" presStyleIdx="1" presStyleCnt="3"/>
      <dgm:spPr/>
    </dgm:pt>
    <dgm:pt modelId="{7E5CC097-1C58-4C3E-AB1D-2DC522D122B0}" type="pres">
      <dgm:prSet presAssocID="{B5F5129C-A23D-48AA-838F-8B2F569390AB}" presName="node" presStyleLbl="node1" presStyleIdx="2" presStyleCnt="4">
        <dgm:presLayoutVars>
          <dgm:bulletEnabled val="1"/>
        </dgm:presLayoutVars>
      </dgm:prSet>
      <dgm:spPr/>
    </dgm:pt>
    <dgm:pt modelId="{25C6F438-D945-4087-B253-A827BC66FEF6}" type="pres">
      <dgm:prSet presAssocID="{C869CEFC-212D-48BA-A371-B3CB2985D159}" presName="sibTrans" presStyleLbl="sibTrans2D1" presStyleIdx="2" presStyleCnt="3"/>
      <dgm:spPr/>
    </dgm:pt>
    <dgm:pt modelId="{C281D502-1907-493A-AD3B-C3372806F8A7}" type="pres">
      <dgm:prSet presAssocID="{C869CEFC-212D-48BA-A371-B3CB2985D159}" presName="connectorText" presStyleLbl="sibTrans2D1" presStyleIdx="2" presStyleCnt="3"/>
      <dgm:spPr/>
    </dgm:pt>
    <dgm:pt modelId="{9316ADC1-BC07-4F7F-8A98-C4F02E60A8C7}" type="pres">
      <dgm:prSet presAssocID="{A1C6B8F2-BB86-4FEF-AF34-8907778C6019}" presName="node" presStyleLbl="node1" presStyleIdx="3" presStyleCnt="4">
        <dgm:presLayoutVars>
          <dgm:bulletEnabled val="1"/>
        </dgm:presLayoutVars>
      </dgm:prSet>
      <dgm:spPr/>
    </dgm:pt>
  </dgm:ptLst>
  <dgm:cxnLst>
    <dgm:cxn modelId="{5A94A017-4AC3-406E-BAB3-0859F31DD4C3}" type="presOf" srcId="{6ECB792C-BD9D-4698-BF94-B5036856BD4A}" destId="{CF03093D-A7B5-4AE1-BC7B-230B89A95B15}" srcOrd="0" destOrd="0" presId="urn:microsoft.com/office/officeart/2005/8/layout/process1"/>
    <dgm:cxn modelId="{9EBD9B1A-2D9D-4964-B9B2-DF441445296E}" type="presOf" srcId="{6ECB792C-BD9D-4698-BF94-B5036856BD4A}" destId="{DD65E6A0-5B87-454D-AFA1-07CE3C0EE324}" srcOrd="1" destOrd="0" presId="urn:microsoft.com/office/officeart/2005/8/layout/process1"/>
    <dgm:cxn modelId="{4192591D-95C2-4556-8F47-1F8835ABBD3A}" type="presOf" srcId="{C869CEFC-212D-48BA-A371-B3CB2985D159}" destId="{25C6F438-D945-4087-B253-A827BC66FEF6}" srcOrd="0" destOrd="0" presId="urn:microsoft.com/office/officeart/2005/8/layout/process1"/>
    <dgm:cxn modelId="{4F8F451F-4068-4893-BED3-8F972EF7BF43}" srcId="{3C06F293-1FE5-4A9B-B934-BF8C0E60D57B}" destId="{A1C6B8F2-BB86-4FEF-AF34-8907778C6019}" srcOrd="3" destOrd="0" parTransId="{069665CF-3EA5-4A12-826C-F79434FC826D}" sibTransId="{C5714058-361D-4EC5-B7DC-A45A22C13DFF}"/>
    <dgm:cxn modelId="{D4B83423-FACC-435B-8353-EB8666FF25B6}" srcId="{3C06F293-1FE5-4A9B-B934-BF8C0E60D57B}" destId="{EBCDC9AD-3C57-4E76-8661-4DD068B6A687}" srcOrd="1" destOrd="0" parTransId="{A6CD25C0-0076-4394-AA5D-DC5023F9BA11}" sibTransId="{6ECB792C-BD9D-4698-BF94-B5036856BD4A}"/>
    <dgm:cxn modelId="{1DC63631-D726-4018-AB07-1BB4ADF86767}" type="presOf" srcId="{C2164E63-9811-4558-A7D3-9CE80CF42351}" destId="{05C60502-EB33-451E-AAF9-06C4092E9310}" srcOrd="1" destOrd="0" presId="urn:microsoft.com/office/officeart/2005/8/layout/process1"/>
    <dgm:cxn modelId="{BDAA396B-9B3D-4F88-AADC-B309740C2C3C}" type="presOf" srcId="{D99B3A5C-61E2-4624-9F36-C825C440F346}" destId="{E4270E25-5EA5-45F4-9503-D9E1AB3F771D}" srcOrd="0" destOrd="0" presId="urn:microsoft.com/office/officeart/2005/8/layout/process1"/>
    <dgm:cxn modelId="{1180656B-8E0F-4C0A-BA72-30A274BDFAB0}" srcId="{3C06F293-1FE5-4A9B-B934-BF8C0E60D57B}" destId="{B5F5129C-A23D-48AA-838F-8B2F569390AB}" srcOrd="2" destOrd="0" parTransId="{A73D7806-1F0C-492A-A980-1D75A22CA68C}" sibTransId="{C869CEFC-212D-48BA-A371-B3CB2985D159}"/>
    <dgm:cxn modelId="{28F5926B-DB69-4F59-9FA3-07713562FB3B}" type="presOf" srcId="{B5F5129C-A23D-48AA-838F-8B2F569390AB}" destId="{7E5CC097-1C58-4C3E-AB1D-2DC522D122B0}" srcOrd="0" destOrd="0" presId="urn:microsoft.com/office/officeart/2005/8/layout/process1"/>
    <dgm:cxn modelId="{0D308673-89FE-4EC4-89A8-E74D82E05715}" type="presOf" srcId="{C2164E63-9811-4558-A7D3-9CE80CF42351}" destId="{01C2FFA6-2546-44CF-8335-7FEBFAA60F94}" srcOrd="0" destOrd="0" presId="urn:microsoft.com/office/officeart/2005/8/layout/process1"/>
    <dgm:cxn modelId="{6E9E8791-4F77-4298-930B-30FD4BEC8852}" type="presOf" srcId="{C869CEFC-212D-48BA-A371-B3CB2985D159}" destId="{C281D502-1907-493A-AD3B-C3372806F8A7}" srcOrd="1" destOrd="0" presId="urn:microsoft.com/office/officeart/2005/8/layout/process1"/>
    <dgm:cxn modelId="{CE41B0E0-AAB9-4911-8D66-9659B46D722A}" srcId="{3C06F293-1FE5-4A9B-B934-BF8C0E60D57B}" destId="{D99B3A5C-61E2-4624-9F36-C825C440F346}" srcOrd="0" destOrd="0" parTransId="{B2F819C4-0B70-4B12-B49B-5D4DA44792A7}" sibTransId="{C2164E63-9811-4558-A7D3-9CE80CF42351}"/>
    <dgm:cxn modelId="{E596CAE0-D19E-44D3-A333-8825EB44C202}" type="presOf" srcId="{A1C6B8F2-BB86-4FEF-AF34-8907778C6019}" destId="{9316ADC1-BC07-4F7F-8A98-C4F02E60A8C7}" srcOrd="0" destOrd="0" presId="urn:microsoft.com/office/officeart/2005/8/layout/process1"/>
    <dgm:cxn modelId="{035EDBF6-F119-4BE1-8020-D2E1F258DCA1}" type="presOf" srcId="{3C06F293-1FE5-4A9B-B934-BF8C0E60D57B}" destId="{96517E77-29F3-417A-8E33-E0236390BA41}" srcOrd="0" destOrd="0" presId="urn:microsoft.com/office/officeart/2005/8/layout/process1"/>
    <dgm:cxn modelId="{F6548FFA-1DF7-467C-A3AC-8083C2A89DF3}" type="presOf" srcId="{EBCDC9AD-3C57-4E76-8661-4DD068B6A687}" destId="{CB5C3EED-E1B6-445B-9B68-E1E618F18C5E}" srcOrd="0" destOrd="0" presId="urn:microsoft.com/office/officeart/2005/8/layout/process1"/>
    <dgm:cxn modelId="{30C6DEB2-96B0-4991-AFD4-A7AA0508E383}" type="presParOf" srcId="{96517E77-29F3-417A-8E33-E0236390BA41}" destId="{E4270E25-5EA5-45F4-9503-D9E1AB3F771D}" srcOrd="0" destOrd="0" presId="urn:microsoft.com/office/officeart/2005/8/layout/process1"/>
    <dgm:cxn modelId="{49E83D97-2D50-4985-999D-CF1F8DE33A28}" type="presParOf" srcId="{96517E77-29F3-417A-8E33-E0236390BA41}" destId="{01C2FFA6-2546-44CF-8335-7FEBFAA60F94}" srcOrd="1" destOrd="0" presId="urn:microsoft.com/office/officeart/2005/8/layout/process1"/>
    <dgm:cxn modelId="{E6612285-8DD3-4796-8BE2-CEC6ECCFA471}" type="presParOf" srcId="{01C2FFA6-2546-44CF-8335-7FEBFAA60F94}" destId="{05C60502-EB33-451E-AAF9-06C4092E9310}" srcOrd="0" destOrd="0" presId="urn:microsoft.com/office/officeart/2005/8/layout/process1"/>
    <dgm:cxn modelId="{A128F2F0-55E7-4199-A3A4-13EB9FCAE56A}" type="presParOf" srcId="{96517E77-29F3-417A-8E33-E0236390BA41}" destId="{CB5C3EED-E1B6-445B-9B68-E1E618F18C5E}" srcOrd="2" destOrd="0" presId="urn:microsoft.com/office/officeart/2005/8/layout/process1"/>
    <dgm:cxn modelId="{1554708B-23B3-4A29-A78F-F67254E9074A}" type="presParOf" srcId="{96517E77-29F3-417A-8E33-E0236390BA41}" destId="{CF03093D-A7B5-4AE1-BC7B-230B89A95B15}" srcOrd="3" destOrd="0" presId="urn:microsoft.com/office/officeart/2005/8/layout/process1"/>
    <dgm:cxn modelId="{A2B3A815-3428-4182-AA09-D56B7ABE255B}" type="presParOf" srcId="{CF03093D-A7B5-4AE1-BC7B-230B89A95B15}" destId="{DD65E6A0-5B87-454D-AFA1-07CE3C0EE324}" srcOrd="0" destOrd="0" presId="urn:microsoft.com/office/officeart/2005/8/layout/process1"/>
    <dgm:cxn modelId="{0DFF2F97-65D5-4512-8C4E-F1AD2B48EC94}" type="presParOf" srcId="{96517E77-29F3-417A-8E33-E0236390BA41}" destId="{7E5CC097-1C58-4C3E-AB1D-2DC522D122B0}" srcOrd="4" destOrd="0" presId="urn:microsoft.com/office/officeart/2005/8/layout/process1"/>
    <dgm:cxn modelId="{0FB53F55-CDA7-490A-82F8-D353086E7423}" type="presParOf" srcId="{96517E77-29F3-417A-8E33-E0236390BA41}" destId="{25C6F438-D945-4087-B253-A827BC66FEF6}" srcOrd="5" destOrd="0" presId="urn:microsoft.com/office/officeart/2005/8/layout/process1"/>
    <dgm:cxn modelId="{CA7FBEBD-BBC4-44D0-99CD-856633EA1E2A}" type="presParOf" srcId="{25C6F438-D945-4087-B253-A827BC66FEF6}" destId="{C281D502-1907-493A-AD3B-C3372806F8A7}" srcOrd="0" destOrd="0" presId="urn:microsoft.com/office/officeart/2005/8/layout/process1"/>
    <dgm:cxn modelId="{CA108078-6B27-4691-A55D-90C6913A68FF}" type="presParOf" srcId="{96517E77-29F3-417A-8E33-E0236390BA41}" destId="{9316ADC1-BC07-4F7F-8A98-C4F02E60A8C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70E25-5EA5-45F4-9503-D9E1AB3F771D}">
      <dsp:nvSpPr>
        <dsp:cNvPr id="0" name=""/>
        <dsp:cNvSpPr/>
      </dsp:nvSpPr>
      <dsp:spPr>
        <a:xfrm>
          <a:off x="3810" y="1625997"/>
          <a:ext cx="1665850" cy="999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Characterization of </a:t>
          </a:r>
          <a:r>
            <a:rPr lang="en-US" sz="1700" kern="1200" dirty="0" err="1"/>
            <a:t>laja</a:t>
          </a:r>
          <a:r>
            <a:rPr lang="en-US" sz="1700" kern="1200" dirty="0"/>
            <a:t> </a:t>
          </a:r>
          <a:r>
            <a:rPr lang="en-US" sz="1700" kern="1200" dirty="0" err="1"/>
            <a:t>gowah</a:t>
          </a:r>
          <a:r>
            <a:rPr lang="en-US" sz="1700" kern="1200" dirty="0"/>
            <a:t> oil</a:t>
          </a:r>
        </a:p>
      </dsp:txBody>
      <dsp:txXfrm>
        <a:off x="33085" y="1655272"/>
        <a:ext cx="1607300" cy="940960"/>
      </dsp:txXfrm>
    </dsp:sp>
    <dsp:sp modelId="{01C2FFA6-2546-44CF-8335-7FEBFAA60F94}">
      <dsp:nvSpPr>
        <dsp:cNvPr id="0" name=""/>
        <dsp:cNvSpPr/>
      </dsp:nvSpPr>
      <dsp:spPr>
        <a:xfrm>
          <a:off x="1836245" y="1919187"/>
          <a:ext cx="353160" cy="41313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36245" y="2001813"/>
        <a:ext cx="247212" cy="247878"/>
      </dsp:txXfrm>
    </dsp:sp>
    <dsp:sp modelId="{CB5C3EED-E1B6-445B-9B68-E1E618F18C5E}">
      <dsp:nvSpPr>
        <dsp:cNvPr id="0" name=""/>
        <dsp:cNvSpPr/>
      </dsp:nvSpPr>
      <dsp:spPr>
        <a:xfrm>
          <a:off x="2336000" y="1625997"/>
          <a:ext cx="1665850" cy="999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Identification </a:t>
          </a:r>
          <a:r>
            <a:rPr lang="en-US" sz="1700" i="1" kern="1200" dirty="0"/>
            <a:t>S. aureus</a:t>
          </a:r>
          <a:r>
            <a:rPr lang="en-US" sz="1700" kern="1200" dirty="0"/>
            <a:t> in hospital ward</a:t>
          </a:r>
        </a:p>
      </dsp:txBody>
      <dsp:txXfrm>
        <a:off x="2365275" y="1655272"/>
        <a:ext cx="1607300" cy="940960"/>
      </dsp:txXfrm>
    </dsp:sp>
    <dsp:sp modelId="{CF03093D-A7B5-4AE1-BC7B-230B89A95B15}">
      <dsp:nvSpPr>
        <dsp:cNvPr id="0" name=""/>
        <dsp:cNvSpPr/>
      </dsp:nvSpPr>
      <dsp:spPr>
        <a:xfrm>
          <a:off x="4168435" y="1919187"/>
          <a:ext cx="353160" cy="41313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68435" y="2001813"/>
        <a:ext cx="247212" cy="247878"/>
      </dsp:txXfrm>
    </dsp:sp>
    <dsp:sp modelId="{7E5CC097-1C58-4C3E-AB1D-2DC522D122B0}">
      <dsp:nvSpPr>
        <dsp:cNvPr id="0" name=""/>
        <dsp:cNvSpPr/>
      </dsp:nvSpPr>
      <dsp:spPr>
        <a:xfrm>
          <a:off x="4668191" y="1625997"/>
          <a:ext cx="1665850" cy="999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Antibacterial test of </a:t>
          </a:r>
          <a:r>
            <a:rPr lang="en-US" sz="1700" kern="1200" dirty="0" err="1"/>
            <a:t>laja</a:t>
          </a:r>
          <a:r>
            <a:rPr lang="en-US" sz="1700" kern="1200" dirty="0"/>
            <a:t> </a:t>
          </a:r>
          <a:r>
            <a:rPr lang="en-US" sz="1700" kern="1200" dirty="0" err="1"/>
            <a:t>gowah</a:t>
          </a:r>
          <a:r>
            <a:rPr lang="en-US" sz="1700" kern="1200" dirty="0"/>
            <a:t> oil</a:t>
          </a:r>
        </a:p>
      </dsp:txBody>
      <dsp:txXfrm>
        <a:off x="4697466" y="1655272"/>
        <a:ext cx="1607300" cy="940960"/>
      </dsp:txXfrm>
    </dsp:sp>
    <dsp:sp modelId="{25C6F438-D945-4087-B253-A827BC66FEF6}">
      <dsp:nvSpPr>
        <dsp:cNvPr id="0" name=""/>
        <dsp:cNvSpPr/>
      </dsp:nvSpPr>
      <dsp:spPr>
        <a:xfrm>
          <a:off x="6500626" y="1919187"/>
          <a:ext cx="353160" cy="41313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00626" y="2001813"/>
        <a:ext cx="247212" cy="247878"/>
      </dsp:txXfrm>
    </dsp:sp>
    <dsp:sp modelId="{9316ADC1-BC07-4F7F-8A98-C4F02E60A8C7}">
      <dsp:nvSpPr>
        <dsp:cNvPr id="0" name=""/>
        <dsp:cNvSpPr/>
      </dsp:nvSpPr>
      <dsp:spPr>
        <a:xfrm>
          <a:off x="7000381" y="1625997"/>
          <a:ext cx="1665850" cy="999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Analysis</a:t>
          </a:r>
        </a:p>
      </dsp:txBody>
      <dsp:txXfrm>
        <a:off x="7029656" y="1655272"/>
        <a:ext cx="1607300" cy="9409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hospital is a community health service center providing comprehensive services, healing disease (curative), and disease prevention (preventive). The treatment room is a space for patients who need continuous care and nursing services and treatment for more than 24 hours </a:t>
            </a:r>
            <a:r>
              <a:rPr lang="en-GB" sz="1800" dirty="0">
                <a:effectLst/>
                <a:latin typeface="Cambria" panose="02040503050406030204" pitchFamily="18" charset="0"/>
                <a:ea typeface="Calibri" panose="020F0502020204030204" pitchFamily="34" charset="0"/>
                <a:cs typeface="Times New Roman" panose="02020603050405020304" pitchFamily="18" charset="0"/>
              </a:rPr>
              <a:t>(</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Kemenkes</a:t>
            </a:r>
            <a:r>
              <a:rPr lang="en-GB" sz="1800" dirty="0">
                <a:effectLst/>
                <a:latin typeface="Cambria" panose="02040503050406030204" pitchFamily="18" charset="0"/>
                <a:ea typeface="Calibri" panose="020F0502020204030204" pitchFamily="34" charset="0"/>
                <a:cs typeface="Times New Roman" panose="02020603050405020304" pitchFamily="18" charset="0"/>
              </a:rPr>
              <a:t>, 2016)</a:t>
            </a:r>
            <a:r>
              <a:rPr lang="en-US" sz="1800" dirty="0">
                <a:effectLst/>
                <a:latin typeface="Cambria" panose="02040503050406030204" pitchFamily="18" charset="0"/>
                <a:ea typeface="Calibri" panose="020F0502020204030204" pitchFamily="34" charset="0"/>
                <a:cs typeface="Times New Roman" panose="02020603050405020304" pitchFamily="18" charset="0"/>
              </a:rPr>
              <a:t>. The hospital environment has a major influence on the patient's healing process. Unclean environmental conditions can be an excellent place for the breeding of disease vectors and can be a factor in the occurrence of nosocomial infections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Hidayati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i="1" dirty="0">
                <a:effectLst/>
                <a:latin typeface="Cambria" panose="02040503050406030204" pitchFamily="18" charset="0"/>
                <a:ea typeface="Calibri" panose="020F0502020204030204" pitchFamily="34" charset="0"/>
                <a:cs typeface="Times New Roman" panose="02020603050405020304" pitchFamily="18" charset="0"/>
              </a:rPr>
              <a:t>et al</a:t>
            </a:r>
            <a:r>
              <a:rPr lang="en-US" sz="1800" dirty="0">
                <a:effectLst/>
                <a:latin typeface="Cambria" panose="02040503050406030204" pitchFamily="18" charset="0"/>
                <a:ea typeface="Calibri" panose="020F0502020204030204" pitchFamily="34" charset="0"/>
                <a:cs typeface="Times New Roman" panose="02020603050405020304" pitchFamily="18" charset="0"/>
              </a:rPr>
              <a:t>., 2017).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Nosocomial infection is an infection that develops in a hospital environment (Guo &amp; Li, 2019). Nosocomial infections are one of the biggest causes of death in patients undergoing hospital treatment, especially in class III inpatient rooms which have a crowded home environment, the activity of moving patients from one unit to another is mostly done in that place. The percentage of nosocomial infections in the world's hospitals reaches 9% </a:t>
            </a:r>
            <a:r>
              <a:rPr lang="en-GB"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or more 1.4 million hospitalized patients worldwide. Research conducted by WHO showed that about 8.7% of 55 hospitals from 14 countries originating from Europe, the Middle East, Southeast Asia and the Pacific showed nosocomial infections and for Southeast Asia as much as 10.0%. The causes of nosocomial infections include the use of medical equipment, treatment items, aids for defecation and urination, as well as through air circulation</a:t>
            </a:r>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295096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Calibri" panose="020F0502020204030204" pitchFamily="34" charset="0"/>
                <a:cs typeface="Times New Roman" panose="02020603050405020304" pitchFamily="18" charset="0"/>
              </a:rPr>
              <a:t>One of the causes of nosocomial infections in hospital inpatient rooms is Staphylococcus aureus bacteria</a:t>
            </a:r>
            <a:r>
              <a:rPr lang="en-US" sz="1800" i="1"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a:effectLst/>
                <a:latin typeface="Cambria" panose="02040503050406030204" pitchFamily="18" charset="0"/>
                <a:ea typeface="Calibri" panose="020F0502020204030204" pitchFamily="34" charset="0"/>
                <a:cs typeface="Times New Roman" panose="02020603050405020304" pitchFamily="18" charset="0"/>
              </a:rPr>
              <a:t>(</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Horváth</a:t>
            </a:r>
            <a:r>
              <a:rPr lang="en-US" sz="1800" dirty="0">
                <a:effectLst/>
                <a:latin typeface="Cambria" panose="02040503050406030204" pitchFamily="18" charset="0"/>
                <a:ea typeface="Calibri" panose="020F0502020204030204" pitchFamily="34" charset="0"/>
                <a:cs typeface="Times New Roman" panose="02020603050405020304" pitchFamily="18" charset="0"/>
              </a:rPr>
              <a:t> et al., 2016). Some infections caused by the pathogenic bacterium S. aureus are associated with mortality rates comparable to those caused by HIV/AIDS, tuberculosis and viral hepatitis.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Coté</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i="1" dirty="0">
                <a:effectLst/>
                <a:latin typeface="Cambria" panose="02040503050406030204" pitchFamily="18" charset="0"/>
                <a:ea typeface="Calibri" panose="020F0502020204030204" pitchFamily="34" charset="0"/>
                <a:cs typeface="Times New Roman" panose="02020603050405020304" pitchFamily="18" charset="0"/>
              </a:rPr>
              <a:t>et al</a:t>
            </a:r>
            <a:r>
              <a:rPr lang="en-GB" sz="1800" dirty="0">
                <a:effectLst/>
                <a:latin typeface="Cambria" panose="02040503050406030204" pitchFamily="18" charset="0"/>
                <a:ea typeface="Calibri" panose="020F0502020204030204" pitchFamily="34" charset="0"/>
                <a:cs typeface="Times New Roman" panose="02020603050405020304" pitchFamily="18" charset="0"/>
              </a:rPr>
              <a:t>.</a:t>
            </a:r>
            <a:r>
              <a:rPr lang="en-US" sz="1800" dirty="0">
                <a:effectLst/>
                <a:latin typeface="Cambria" panose="02040503050406030204" pitchFamily="18" charset="0"/>
                <a:ea typeface="Calibri" panose="020F0502020204030204" pitchFamily="34" charset="0"/>
                <a:cs typeface="Times New Roman" panose="02020603050405020304" pitchFamily="18" charset="0"/>
              </a:rPr>
              <a:t>, 2016).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Bazargani</a:t>
            </a:r>
            <a:r>
              <a:rPr lang="en-US" sz="1800" dirty="0">
                <a:effectLst/>
                <a:latin typeface="Cambria" panose="02040503050406030204" pitchFamily="18" charset="0"/>
                <a:ea typeface="Calibri" panose="020F0502020204030204" pitchFamily="34" charset="0"/>
                <a:cs typeface="Times New Roman" panose="02020603050405020304" pitchFamily="18" charset="0"/>
              </a:rPr>
              <a:t> &amp; Rohloff </a:t>
            </a:r>
            <a:r>
              <a:rPr lang="en-GB" sz="1800" dirty="0">
                <a:effectLst/>
                <a:latin typeface="Cambria" panose="02040503050406030204" pitchFamily="18" charset="0"/>
                <a:ea typeface="Calibri" panose="020F0502020204030204" pitchFamily="34" charset="0"/>
                <a:cs typeface="Times New Roman" panose="02020603050405020304" pitchFamily="18" charset="0"/>
              </a:rPr>
              <a:t>(</a:t>
            </a:r>
            <a:r>
              <a:rPr lang="en-US" sz="1800" dirty="0">
                <a:effectLst/>
                <a:latin typeface="Cambria" panose="02040503050406030204" pitchFamily="18" charset="0"/>
                <a:ea typeface="Calibri" panose="020F0502020204030204" pitchFamily="34" charset="0"/>
                <a:cs typeface="Times New Roman" panose="02020603050405020304" pitchFamily="18" charset="0"/>
              </a:rPr>
              <a:t>2016) </a:t>
            </a:r>
            <a:r>
              <a:rPr lang="en-GB" sz="1800" dirty="0">
                <a:effectLst/>
                <a:latin typeface="Cambria" panose="02040503050406030204" pitchFamily="18" charset="0"/>
                <a:ea typeface="Calibri" panose="020F0502020204030204" pitchFamily="34" charset="0"/>
                <a:cs typeface="Times New Roman" panose="02020603050405020304" pitchFamily="18" charset="0"/>
              </a:rPr>
              <a:t>reported the incidence of infection caused by Methicillin Resistant Staphylococcus aureus (MRSA) is relatively high, there are about 14 million health cases for the skin.</a:t>
            </a: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 most cases of infection due to pathogenic bacteria, the spread is through air media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airbone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The use of antibacterial materials needs to be done to suppress the spread of pathogenic bacteria in the air in hospital inpatient rooms. Handling to suppress the spread of pathogenic bacteria in hospital inpatient rooms have been carried out by cleaning the floor with carbolic fluid and spraying a disinfectant with an active ingredient of sodium hypochlorite. Most floor cleaners and disinfectants contain chlorine which is corrosive and has a long term adverse effect on the respiratory tract</a:t>
            </a:r>
            <a:r>
              <a:rPr lang="en-US" sz="1800" dirty="0">
                <a:effectLst/>
                <a:latin typeface="Cambria" panose="02040503050406030204" pitchFamily="18" charset="0"/>
                <a:ea typeface="Calibri" panose="020F0502020204030204" pitchFamily="34" charset="0"/>
                <a:cs typeface="Times New Roman" panose="02020603050405020304" pitchFamily="18" charset="0"/>
              </a:rPr>
              <a:t> (Clausen et al., 2020).</a:t>
            </a:r>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1096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97724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or forest galangal (</a:t>
            </a:r>
            <a:r>
              <a:rPr lang="en-US" sz="1800" i="1" dirty="0">
                <a:effectLst/>
                <a:latin typeface="Times New Roman" panose="02020603050405020304" pitchFamily="18" charset="0"/>
                <a:ea typeface="Times New Roman" panose="02020603050405020304" pitchFamily="18" charset="0"/>
              </a:rPr>
              <a:t>Alpinia </a:t>
            </a:r>
            <a:r>
              <a:rPr lang="en-US" sz="1800" i="1" dirty="0" err="1">
                <a:effectLst/>
                <a:latin typeface="Times New Roman" panose="02020603050405020304" pitchFamily="18" charset="0"/>
                <a:ea typeface="Times New Roman" panose="02020603050405020304" pitchFamily="18" charset="0"/>
              </a:rPr>
              <a:t>malaccensis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Burm.f</a:t>
            </a:r>
            <a:r>
              <a:rPr lang="en-US" sz="1800" dirty="0">
                <a:effectLst/>
                <a:latin typeface="Times New Roman" panose="02020603050405020304" pitchFamily="18" charset="0"/>
                <a:ea typeface="Times New Roman" panose="02020603050405020304" pitchFamily="18" charset="0"/>
              </a:rPr>
              <a:t>.) Roscoe) is a plant from the </a:t>
            </a:r>
            <a:r>
              <a:rPr lang="en-US" sz="1800" dirty="0" err="1">
                <a:effectLst/>
                <a:latin typeface="Times New Roman" panose="02020603050405020304" pitchFamily="18" charset="0"/>
                <a:ea typeface="Times New Roman" panose="02020603050405020304" pitchFamily="18" charset="0"/>
              </a:rPr>
              <a:t>Zingiberaceae</a:t>
            </a:r>
            <a:r>
              <a:rPr lang="en-US" sz="1800" dirty="0">
                <a:effectLst/>
                <a:latin typeface="Times New Roman" panose="02020603050405020304" pitchFamily="18" charset="0"/>
                <a:ea typeface="Times New Roman" panose="02020603050405020304" pitchFamily="18" charset="0"/>
              </a:rPr>
              <a:t> family that is related to white galangal and red galangal. </a:t>
            </a:r>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has been used as a medicinal plant by the people of Indonesia. The rhizome of </a:t>
            </a:r>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is used as a medicine for ulcers, wound medicine, stomachache medicine, and strong medicine. </a:t>
            </a:r>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fruit can be eaten and used as a cooking spice or dried as tea. </a:t>
            </a:r>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oil was isolated from the rhizome of the </a:t>
            </a:r>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plant by means of the steam distillation method. </a:t>
            </a:r>
            <a:r>
              <a:rPr lang="en-US" sz="1800" dirty="0" err="1">
                <a:effectLst/>
                <a:latin typeface="Times New Roman" panose="02020603050405020304" pitchFamily="18" charset="0"/>
                <a:ea typeface="Times New Roman" panose="02020603050405020304" pitchFamily="18" charset="0"/>
              </a:rPr>
              <a:t>Laja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gowah</a:t>
            </a:r>
            <a:r>
              <a:rPr lang="en-US" sz="1800" dirty="0">
                <a:effectLst/>
                <a:latin typeface="Times New Roman" panose="02020603050405020304" pitchFamily="18" charset="0"/>
                <a:ea typeface="Times New Roman" panose="02020603050405020304" pitchFamily="18" charset="0"/>
              </a:rPr>
              <a:t> oil is one of Indonesia's newly developed essential oil commodities with promising business prospects.</a:t>
            </a:r>
          </a:p>
          <a:p>
            <a:r>
              <a:rPr lang="en-GB" sz="1800" dirty="0">
                <a:effectLst/>
                <a:latin typeface="Cambria" panose="02040503050406030204" pitchFamily="18" charset="0"/>
                <a:ea typeface="Calibri" panose="020F0502020204030204" pitchFamily="34" charset="0"/>
                <a:cs typeface="Times New Roman" panose="02020603050405020304" pitchFamily="18" charset="0"/>
              </a:rPr>
              <a:t>The essential oil used in the study was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GB" sz="1800" dirty="0">
                <a:effectLst/>
                <a:latin typeface="Cambria" panose="02040503050406030204" pitchFamily="18" charset="0"/>
                <a:ea typeface="Calibri" panose="020F0502020204030204" pitchFamily="34" charset="0"/>
                <a:cs typeface="Times New Roman" panose="02020603050405020304" pitchFamily="18" charset="0"/>
              </a:rPr>
              <a:t> (Alpinia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malaccensis</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Brum.f</a:t>
            </a:r>
            <a:r>
              <a:rPr lang="en-GB" sz="1800" dirty="0">
                <a:effectLst/>
                <a:latin typeface="Cambria" panose="02040503050406030204" pitchFamily="18" charset="0"/>
                <a:ea typeface="Calibri" panose="020F0502020204030204" pitchFamily="34" charset="0"/>
                <a:cs typeface="Times New Roman" panose="02020603050405020304" pitchFamily="18" charset="0"/>
              </a:rPr>
              <a:t>) Roscoe) oil. The main content of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GB" sz="1800" dirty="0">
                <a:effectLst/>
                <a:latin typeface="Cambria" panose="02040503050406030204" pitchFamily="18" charset="0"/>
                <a:ea typeface="Calibri" panose="020F0502020204030204" pitchFamily="34" charset="0"/>
                <a:cs typeface="Times New Roman" panose="02020603050405020304" pitchFamily="18" charset="0"/>
              </a:rPr>
              <a:t> essential oil is methyl cinnamate 80.86%, cineol 8.75%, -pinene 3.68% and the remaining -pinene, -terpineol </a:t>
            </a:r>
            <a:r>
              <a:rPr lang="en-US" sz="1800" dirty="0">
                <a:effectLst/>
                <a:latin typeface="Cambria" panose="02040503050406030204" pitchFamily="18" charset="0"/>
                <a:ea typeface="Calibri" panose="020F0502020204030204" pitchFamily="34" charset="0"/>
                <a:cs typeface="Times New Roman" panose="02020603050405020304" pitchFamily="18" charset="0"/>
              </a:rPr>
              <a:t>(</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Riyanto</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Yunilawati</a:t>
            </a:r>
            <a:r>
              <a:rPr lang="en-US" sz="1800" dirty="0">
                <a:effectLst/>
                <a:latin typeface="Cambria" panose="02040503050406030204" pitchFamily="18" charset="0"/>
                <a:ea typeface="Calibri" panose="020F0502020204030204" pitchFamily="34" charset="0"/>
                <a:cs typeface="Times New Roman" panose="02020603050405020304" pitchFamily="18" charset="0"/>
              </a:rPr>
              <a:t>, &amp;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Nuraeni</a:t>
            </a:r>
            <a:r>
              <a:rPr lang="en-US" sz="1800" dirty="0">
                <a:effectLst/>
                <a:latin typeface="Cambria" panose="02040503050406030204" pitchFamily="18" charset="0"/>
                <a:ea typeface="Calibri" panose="020F0502020204030204" pitchFamily="34" charset="0"/>
                <a:cs typeface="Times New Roman" panose="02020603050405020304" pitchFamily="18" charset="0"/>
              </a:rPr>
              <a:t>, 2012).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dirty="0">
                <a:effectLst/>
                <a:latin typeface="Cambria" panose="02040503050406030204" pitchFamily="18" charset="0"/>
                <a:ea typeface="Calibri" panose="020F0502020204030204" pitchFamily="34" charset="0"/>
                <a:cs typeface="Times New Roman" panose="02020603050405020304" pitchFamily="18" charset="0"/>
              </a:rPr>
              <a:t> oil is reported to have antibacterial activity against Gram negative and Gram positive bacteria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Sitorus</a:t>
            </a:r>
            <a:r>
              <a:rPr lang="en-US" sz="1800" dirty="0">
                <a:effectLst/>
                <a:latin typeface="Cambria" panose="02040503050406030204" pitchFamily="18" charset="0"/>
                <a:ea typeface="Calibri" panose="020F0502020204030204" pitchFamily="34" charset="0"/>
                <a:cs typeface="Times New Roman" panose="02020603050405020304" pitchFamily="18" charset="0"/>
              </a:rPr>
              <a:t> &amp; Satria, 2016). The antibacterial activity of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dirty="0">
                <a:effectLst/>
                <a:latin typeface="Cambria" panose="02040503050406030204" pitchFamily="18" charset="0"/>
                <a:ea typeface="Calibri" panose="020F0502020204030204" pitchFamily="34" charset="0"/>
                <a:cs typeface="Times New Roman" panose="02020603050405020304" pitchFamily="18" charset="0"/>
              </a:rPr>
              <a:t> is associated with the content of methyl cinnamate compounds. Methyl cinnamate is an ester group compound of cinnamic acid with the formula C</a:t>
            </a:r>
            <a:r>
              <a:rPr lang="en-US" sz="1800" baseline="-25000" dirty="0">
                <a:effectLst/>
                <a:latin typeface="Cambria" panose="02040503050406030204" pitchFamily="18" charset="0"/>
                <a:ea typeface="Calibri" panose="020F0502020204030204" pitchFamily="34" charset="0"/>
                <a:cs typeface="Times New Roman" panose="02020603050405020304" pitchFamily="18" charset="0"/>
              </a:rPr>
              <a:t>10</a:t>
            </a:r>
            <a:r>
              <a:rPr lang="en-US" sz="1800" dirty="0">
                <a:effectLst/>
                <a:latin typeface="Cambria" panose="02040503050406030204" pitchFamily="18" charset="0"/>
                <a:ea typeface="Calibri" panose="020F0502020204030204" pitchFamily="34" charset="0"/>
                <a:cs typeface="Times New Roman" panose="02020603050405020304" pitchFamily="18" charset="0"/>
              </a:rPr>
              <a:t>H</a:t>
            </a:r>
            <a:r>
              <a:rPr lang="en-US" sz="1800" baseline="-25000" dirty="0">
                <a:effectLst/>
                <a:latin typeface="Cambria" panose="02040503050406030204" pitchFamily="18" charset="0"/>
                <a:ea typeface="Calibri" panose="020F0502020204030204" pitchFamily="34" charset="0"/>
                <a:cs typeface="Times New Roman" panose="02020603050405020304" pitchFamily="18" charset="0"/>
              </a:rPr>
              <a:t>10</a:t>
            </a:r>
            <a:r>
              <a:rPr lang="en-US" sz="1800" dirty="0">
                <a:effectLst/>
                <a:latin typeface="Cambria" panose="02040503050406030204" pitchFamily="18" charset="0"/>
                <a:ea typeface="Calibri" panose="020F0502020204030204" pitchFamily="34" charset="0"/>
                <a:cs typeface="Times New Roman" panose="02020603050405020304" pitchFamily="18" charset="0"/>
              </a:rPr>
              <a:t>O</a:t>
            </a:r>
            <a:r>
              <a:rPr lang="en-US" sz="1800" baseline="-25000" dirty="0">
                <a:effectLst/>
                <a:latin typeface="Cambria" panose="02040503050406030204" pitchFamily="18" charset="0"/>
                <a:ea typeface="Calibri" panose="020F0502020204030204" pitchFamily="34" charset="0"/>
                <a:cs typeface="Times New Roman" panose="02020603050405020304" pitchFamily="18" charset="0"/>
              </a:rPr>
              <a:t>2</a:t>
            </a:r>
            <a:r>
              <a:rPr lang="en-US" sz="1800" dirty="0">
                <a:effectLst/>
                <a:latin typeface="Cambria" panose="02040503050406030204" pitchFamily="18" charset="0"/>
                <a:ea typeface="Calibri" panose="020F0502020204030204" pitchFamily="34" charset="0"/>
                <a:cs typeface="Times New Roman" panose="02020603050405020304" pitchFamily="18" charset="0"/>
              </a:rPr>
              <a:t> which has a benzene ring and there is a double bond in its structure.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Ernawati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Budiana</a:t>
            </a:r>
            <a:r>
              <a:rPr lang="en-US" sz="1800" dirty="0">
                <a:effectLst/>
                <a:latin typeface="Cambria" panose="02040503050406030204" pitchFamily="18" charset="0"/>
                <a:ea typeface="Calibri" panose="020F0502020204030204" pitchFamily="34" charset="0"/>
                <a:cs typeface="Times New Roman" panose="02020603050405020304" pitchFamily="18" charset="0"/>
              </a:rPr>
              <a:t>, &amp;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Ernawati</a:t>
            </a:r>
            <a:r>
              <a:rPr lang="en-US" sz="1800" dirty="0">
                <a:effectLst/>
                <a:latin typeface="Cambria" panose="02040503050406030204" pitchFamily="18" charset="0"/>
                <a:ea typeface="Calibri" panose="020F0502020204030204" pitchFamily="34" charset="0"/>
                <a:cs typeface="Times New Roman" panose="02020603050405020304" pitchFamily="18" charset="0"/>
              </a:rPr>
              <a:t>, 2016).</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Calibri" panose="020F0502020204030204" pitchFamily="34" charset="0"/>
                <a:cs typeface="Times New Roman" panose="02020603050405020304" pitchFamily="18" charset="0"/>
              </a:rPr>
              <a:t>Methyl cinnamate is a derivative of cinnamic acid which is widely used in the cosmetic industry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Padalia</a:t>
            </a:r>
            <a:r>
              <a:rPr lang="en-US" sz="1800" dirty="0">
                <a:effectLst/>
                <a:latin typeface="Cambria" panose="02040503050406030204" pitchFamily="18" charset="0"/>
                <a:ea typeface="Calibri" panose="020F0502020204030204" pitchFamily="34" charset="0"/>
                <a:cs typeface="Times New Roman" panose="02020603050405020304" pitchFamily="18" charset="0"/>
              </a:rPr>
              <a:t> et al., 2017).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 this study, the antibacterial activity of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laja</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gowah</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oil was tested against the spread of S. aureus bacteria in the hospital inpatient room using the air diffusion method. </a:t>
            </a:r>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27560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800" i="1"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i="1" dirty="0">
                <a:effectLst/>
                <a:latin typeface="Cambria" panose="02040503050406030204" pitchFamily="18" charset="0"/>
                <a:ea typeface="Calibri" panose="020F0502020204030204" pitchFamily="34" charset="0"/>
                <a:cs typeface="Times New Roman" panose="02020603050405020304" pitchFamily="18" charset="0"/>
              </a:rPr>
              <a:t> </a:t>
            </a:r>
            <a:r>
              <a:rPr lang="en-US" sz="1800" i="1"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i="1" dirty="0">
                <a:effectLst/>
                <a:latin typeface="Cambria" panose="02040503050406030204" pitchFamily="18" charset="0"/>
                <a:ea typeface="Calibri" panose="020F0502020204030204" pitchFamily="34" charset="0"/>
                <a:cs typeface="Times New Roman" panose="02020603050405020304" pitchFamily="18" charset="0"/>
              </a:rPr>
              <a:t> Oil Characterization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dirty="0">
                <a:effectLst/>
                <a:latin typeface="Cambria" panose="02040503050406030204" pitchFamily="18" charset="0"/>
                <a:ea typeface="Calibri" panose="020F0502020204030204" pitchFamily="34" charset="0"/>
                <a:cs typeface="Times New Roman" panose="02020603050405020304" pitchFamily="18" charset="0"/>
              </a:rPr>
              <a:t> oil was analyzed for its chemical compound content using GC-MS to obtain information on the content of chemical compounds and their composition through the chromatogram pattern and mass spectrum of each peak. The column used for essential oil analysis by GC-MS is the Rtx-5MS column (5% diphenyl – 95% dimethyl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polysiloxane</a:t>
            </a:r>
            <a:r>
              <a:rPr lang="en-US" sz="1800" dirty="0">
                <a:effectLst/>
                <a:latin typeface="Cambria" panose="02040503050406030204" pitchFamily="18" charset="0"/>
                <a:ea typeface="Calibri" panose="020F0502020204030204" pitchFamily="34" charset="0"/>
                <a:cs typeface="Times New Roman" panose="02020603050405020304" pitchFamily="18" charset="0"/>
              </a:rPr>
              <a:t>) which has low polarity with N2 carrier gas.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i="1" dirty="0">
                <a:effectLst/>
                <a:latin typeface="Cambria" panose="02040503050406030204" pitchFamily="18" charset="0"/>
                <a:ea typeface="Calibri" panose="020F0502020204030204" pitchFamily="34" charset="0"/>
                <a:cs typeface="Times New Roman" panose="02020603050405020304" pitchFamily="18" charset="0"/>
              </a:rPr>
              <a:t>Identification of S. aureus in third class patient wards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indent="180340"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Initial identification of S. aureus bacteria in class III inpatient rooms was carried out by the air capture method. A petri dish containing 15 mL of Mannitol Salt Agar (MSA) media used as a selective medium for S. aureus was placed in the corner of the class III inpatient room (5 m x 7 m, room area 35 m2) with an open condition for 1 hour. The Petri dishes were then closed and incubated in an incubator for 24 hours at 37°C. In the next step, a quantitative test was carried out by counting the colonies using the Colony Counter. Colonies were taken for qualitative test using Gram staining method by adding crystal violet and allowed to stand for 2 minutes, then rinsed with running water. The next step is added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Lugol's</a:t>
            </a:r>
            <a:r>
              <a:rPr lang="en-US" sz="1800" dirty="0">
                <a:effectLst/>
                <a:latin typeface="Cambria" panose="02040503050406030204" pitchFamily="18" charset="0"/>
                <a:ea typeface="Calibri" panose="020F0502020204030204" pitchFamily="34" charset="0"/>
                <a:cs typeface="Times New Roman" panose="02020603050405020304" pitchFamily="18" charset="0"/>
              </a:rPr>
              <a:t> solution, allowed to stand for 1 minute, and rinsed with running water. Then the preparation is rinsed with alcohol for 10-20 seconds and rinsed with running water. The last step was the addition of safranin and left for 1 minute then rinsed with running water. The slide is ready to be identified with a low magnification microscope. The magnification was carried out gradually until a purple cocci form was obtained which indicated Gram-positive bacteria.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next identification is the catalase test is carried out by taking a few colonies from MSA media and placing the colonies on a slide that has been dripped with H</a:t>
            </a:r>
            <a:r>
              <a:rPr lang="en-US" sz="1800" baseline="-25000" dirty="0">
                <a:effectLst/>
                <a:latin typeface="Cambria" panose="02040503050406030204" pitchFamily="18" charset="0"/>
                <a:ea typeface="Calibri" panose="020F0502020204030204" pitchFamily="34" charset="0"/>
                <a:cs typeface="Times New Roman" panose="02020603050405020304" pitchFamily="18" charset="0"/>
              </a:rPr>
              <a:t>2</a:t>
            </a:r>
            <a:r>
              <a:rPr lang="en-US" sz="1800" dirty="0">
                <a:effectLst/>
                <a:latin typeface="Cambria" panose="02040503050406030204" pitchFamily="18" charset="0"/>
                <a:ea typeface="Calibri" panose="020F0502020204030204" pitchFamily="34" charset="0"/>
                <a:cs typeface="Times New Roman" panose="02020603050405020304" pitchFamily="18" charset="0"/>
              </a:rPr>
              <a:t>O</a:t>
            </a:r>
            <a:r>
              <a:rPr lang="en-US" sz="1800" baseline="-25000" dirty="0">
                <a:effectLst/>
                <a:latin typeface="Cambria" panose="02040503050406030204" pitchFamily="18" charset="0"/>
                <a:ea typeface="Calibri" panose="020F0502020204030204" pitchFamily="34" charset="0"/>
                <a:cs typeface="Times New Roman" panose="02020603050405020304" pitchFamily="18" charset="0"/>
              </a:rPr>
              <a:t>2</a:t>
            </a:r>
            <a:r>
              <a:rPr lang="en-US" sz="1800" dirty="0">
                <a:effectLst/>
                <a:latin typeface="Cambria" panose="02040503050406030204" pitchFamily="18" charset="0"/>
                <a:ea typeface="Calibri" panose="020F0502020204030204" pitchFamily="34" charset="0"/>
                <a:cs typeface="Times New Roman" panose="02020603050405020304" pitchFamily="18" charset="0"/>
              </a:rPr>
              <a:t>. The presence of air bubbles in the bacterial colony isolates indicates that the bacterial colonies include Staphylococcus sp., if no air bubbles appear, it indicates the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Steptococcus</a:t>
            </a:r>
            <a:r>
              <a:rPr lang="en-US" sz="1800" dirty="0">
                <a:effectLst/>
                <a:latin typeface="Cambria" panose="02040503050406030204" pitchFamily="18" charset="0"/>
                <a:ea typeface="Calibri" panose="020F0502020204030204" pitchFamily="34" charset="0"/>
                <a:cs typeface="Times New Roman" panose="02020603050405020304" pitchFamily="18" charset="0"/>
              </a:rPr>
              <a:t> sp. The last identification was a coagulase test with plasma citrate, where the object glass was given one drop of plasma citrate and sodium citrate and 0.9% sodium citrate, then took the colonies that grew on MSA media with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ose</a:t>
            </a:r>
            <a:r>
              <a:rPr lang="en-US" sz="1800" dirty="0">
                <a:effectLst/>
                <a:latin typeface="Cambria" panose="02040503050406030204" pitchFamily="18" charset="0"/>
                <a:ea typeface="Calibri" panose="020F0502020204030204" pitchFamily="34" charset="0"/>
                <a:cs typeface="Times New Roman" panose="02020603050405020304" pitchFamily="18" charset="0"/>
              </a:rPr>
              <a:t> and homogenized. The presence of lumps on the slide shows that the isolate of the bacterial colony is S. aureus. The results of the quantitative and qualitative tests were used to ensure that the isolates of bacterial colonies obtained from air catches in the inpatient room were S. aureus bacteria.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i="1"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i="1" dirty="0">
                <a:effectLst/>
                <a:latin typeface="Cambria" panose="02040503050406030204" pitchFamily="18" charset="0"/>
                <a:ea typeface="Calibri" panose="020F0502020204030204" pitchFamily="34" charset="0"/>
                <a:cs typeface="Times New Roman" panose="02020603050405020304" pitchFamily="18" charset="0"/>
              </a:rPr>
              <a:t> </a:t>
            </a:r>
            <a:r>
              <a:rPr lang="en-US" sz="1800" i="1"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i="1" dirty="0">
                <a:effectLst/>
                <a:latin typeface="Cambria" panose="02040503050406030204" pitchFamily="18" charset="0"/>
                <a:ea typeface="Calibri" panose="020F0502020204030204" pitchFamily="34" charset="0"/>
                <a:cs typeface="Times New Roman" panose="02020603050405020304" pitchFamily="18" charset="0"/>
              </a:rPr>
              <a:t> Oil Antibacterial Activity Test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A total of 1 mL of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dirty="0">
                <a:effectLst/>
                <a:latin typeface="Cambria" panose="02040503050406030204" pitchFamily="18" charset="0"/>
                <a:ea typeface="Calibri" panose="020F0502020204030204" pitchFamily="34" charset="0"/>
                <a:cs typeface="Times New Roman" panose="02020603050405020304" pitchFamily="18" charset="0"/>
              </a:rPr>
              <a:t> oil which was used as a test material was inserted into the essential oil diffuser set which already contained 400 mL of distilled water and was connected to a power source. Every 6 hours, distilled water was replaced and essential oil was added. The diffuser that is ready to be placed in the corner of the inpatient room is on. Microbial sampling was carried out at the 6th, 12th, 24th, 36th, and 48th hours. The method of analyzing the S. aureus bacteria present in the room was carried out by the air capture method using the same procedure as the initial identification of microbes in the inpatient room. Petri dishes that already contain MSA media are placed in every corner of the room and the center of the room, the position of the essential oil diffuser is placed on top of the patient's cupboard which is located in the corner of the room.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i="1" dirty="0">
                <a:effectLst/>
                <a:latin typeface="Cambria" panose="02040503050406030204" pitchFamily="18" charset="0"/>
                <a:ea typeface="Calibri" panose="020F0502020204030204" pitchFamily="34" charset="0"/>
                <a:cs typeface="Times New Roman" panose="02020603050405020304" pitchFamily="18" charset="0"/>
              </a:rPr>
              <a:t>Data Analysis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800" dirty="0">
                <a:effectLst/>
                <a:latin typeface="Cambria" panose="02040503050406030204" pitchFamily="18" charset="0"/>
                <a:ea typeface="Calibri" panose="020F0502020204030204" pitchFamily="34" charset="0"/>
                <a:cs typeface="Times New Roman" panose="02020603050405020304" pitchFamily="18" charset="0"/>
              </a:rPr>
              <a:t>The data obtained from the study include GC-MS chromatogram data and identification data of S. aureus bacteria. In the GC-MS chromatogram data, it can be seen the chemical compound content and levels in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GB" sz="1800" dirty="0">
                <a:effectLst/>
                <a:latin typeface="Cambria" panose="02040503050406030204" pitchFamily="18" charset="0"/>
                <a:ea typeface="Calibri" panose="020F0502020204030204" pitchFamily="34" charset="0"/>
                <a:cs typeface="Times New Roman" panose="02020603050405020304" pitchFamily="18" charset="0"/>
              </a:rPr>
              <a:t> oil by matching the fragmentation pattern, where the fragmentation pattern of the compound with a Similarity Index (SI) value&gt; 90, is suspected to be the chromatogram of the volatile oil content compound. The identification data of S. aureus bacteria with the effect of the time of installation of a diffuser containing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GB" sz="1800" dirty="0">
                <a:effectLst/>
                <a:latin typeface="Cambria" panose="02040503050406030204" pitchFamily="18" charset="0"/>
                <a:ea typeface="Calibri" panose="020F0502020204030204" pitchFamily="34" charset="0"/>
                <a:cs typeface="Times New Roman" panose="02020603050405020304" pitchFamily="18" charset="0"/>
              </a:rPr>
              <a:t> oil on the number of S. aureus colonies were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analyzed</a:t>
            </a:r>
            <a:r>
              <a:rPr lang="en-GB" sz="1800" dirty="0">
                <a:effectLst/>
                <a:latin typeface="Cambria" panose="02040503050406030204" pitchFamily="18" charset="0"/>
                <a:ea typeface="Calibri" panose="020F0502020204030204" pitchFamily="34" charset="0"/>
                <a:cs typeface="Times New Roman" panose="02020603050405020304" pitchFamily="18" charset="0"/>
              </a:rPr>
              <a:t> statistically using SPSS 21 software with linear regression test.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71729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10</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4965" y="1800401"/>
            <a:ext cx="7631835" cy="183246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054964" y="3640685"/>
            <a:ext cx="7631836" cy="642397"/>
          </a:xfrm>
        </p:spPr>
        <p:txBody>
          <a:bodyPr>
            <a:normAutofit/>
          </a:bodyPr>
          <a:lstStyle>
            <a:lvl1pPr marL="0" indent="0" algn="r">
              <a:buNone/>
              <a:defRPr sz="2800" b="0" i="0">
                <a:solidFill>
                  <a:srgbClr val="FFC90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420" y="291492"/>
            <a:ext cx="8229600" cy="763526"/>
          </a:xfrm>
        </p:spPr>
        <p:txBody>
          <a:bodyPr>
            <a:normAutofit/>
          </a:bodyPr>
          <a:lstStyle>
            <a:lvl1pPr algn="r">
              <a:defRPr sz="3600" baseline="0">
                <a:solidFill>
                  <a:srgbClr val="FFC9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3215" y="433880"/>
            <a:ext cx="6252689" cy="572644"/>
          </a:xfrm>
        </p:spPr>
        <p:txBody>
          <a:bodyPr>
            <a:normAutofit/>
          </a:bodyPr>
          <a:lstStyle>
            <a:lvl1pPr algn="l">
              <a:defRPr sz="3600">
                <a:solidFill>
                  <a:srgbClr val="FFC9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3215" y="1044700"/>
            <a:ext cx="6252689"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879" y="284776"/>
            <a:ext cx="8076896" cy="763525"/>
          </a:xfrm>
        </p:spPr>
        <p:txBody>
          <a:bodyPr>
            <a:normAutofit/>
          </a:bodyPr>
          <a:lstStyle>
            <a:lvl1pPr algn="r">
              <a:defRPr sz="3600" baseline="0">
                <a:solidFill>
                  <a:srgbClr val="FFC9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6440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36806"/>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6440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36806"/>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423" y="1655520"/>
            <a:ext cx="3809391" cy="1640354"/>
          </a:xfrm>
        </p:spPr>
        <p:txBody>
          <a:bodyPr>
            <a:noAutofit/>
          </a:bodyPr>
          <a:lstStyle/>
          <a:p>
            <a:r>
              <a:rPr lang="en-US" sz="2600" b="1" i="0" dirty="0">
                <a:effectLst/>
                <a:latin typeface="-apple-system"/>
              </a:rPr>
              <a:t>Effect of using </a:t>
            </a:r>
            <a:r>
              <a:rPr lang="en-US" sz="2600" b="1" i="0" dirty="0" err="1">
                <a:effectLst/>
                <a:latin typeface="-apple-system"/>
              </a:rPr>
              <a:t>Laja</a:t>
            </a:r>
            <a:r>
              <a:rPr lang="en-US" sz="2600" b="1" i="0" dirty="0">
                <a:effectLst/>
                <a:latin typeface="-apple-system"/>
              </a:rPr>
              <a:t> </a:t>
            </a:r>
            <a:r>
              <a:rPr lang="en-US" sz="2600" b="1" i="0" dirty="0" err="1">
                <a:effectLst/>
                <a:latin typeface="-apple-system"/>
              </a:rPr>
              <a:t>Gowah</a:t>
            </a:r>
            <a:r>
              <a:rPr lang="en-US" sz="2600" b="1" i="0" dirty="0">
                <a:effectLst/>
                <a:latin typeface="-apple-system"/>
              </a:rPr>
              <a:t> (</a:t>
            </a:r>
            <a:r>
              <a:rPr lang="en-US" sz="2600" b="1" i="1" dirty="0">
                <a:effectLst/>
                <a:latin typeface="-apple-system"/>
              </a:rPr>
              <a:t>Alpinia </a:t>
            </a:r>
            <a:r>
              <a:rPr lang="en-US" sz="2600" b="1" i="1" dirty="0" err="1">
                <a:effectLst/>
                <a:latin typeface="-apple-system"/>
              </a:rPr>
              <a:t>malaccensis</a:t>
            </a:r>
            <a:r>
              <a:rPr lang="en-US" sz="2600" b="1" i="1" dirty="0">
                <a:effectLst/>
                <a:latin typeface="-apple-system"/>
              </a:rPr>
              <a:t> </a:t>
            </a:r>
            <a:r>
              <a:rPr lang="en-US" sz="2600" b="1" i="0" dirty="0">
                <a:effectLst/>
                <a:latin typeface="-apple-system"/>
              </a:rPr>
              <a:t>(</a:t>
            </a:r>
            <a:r>
              <a:rPr lang="en-US" sz="2600" b="1" i="0" dirty="0" err="1">
                <a:effectLst/>
                <a:latin typeface="-apple-system"/>
              </a:rPr>
              <a:t>Brum.f</a:t>
            </a:r>
            <a:r>
              <a:rPr lang="en-US" sz="2600" b="1" i="0" dirty="0">
                <a:effectLst/>
                <a:latin typeface="-apple-system"/>
              </a:rPr>
              <a:t>) Roscoe) oil in Reducing the Number of </a:t>
            </a:r>
            <a:r>
              <a:rPr lang="en-US" sz="2600" b="1" i="1" dirty="0">
                <a:effectLst/>
                <a:latin typeface="-apple-system"/>
              </a:rPr>
              <a:t>Staphylococcus aureus </a:t>
            </a:r>
            <a:r>
              <a:rPr lang="en-US" sz="2600" b="1" i="0" dirty="0">
                <a:effectLst/>
                <a:latin typeface="-apple-system"/>
              </a:rPr>
              <a:t>Colonies in Hospital Inpatient Rooms</a:t>
            </a:r>
            <a:endParaRPr lang="en-US" sz="2600" dirty="0"/>
          </a:p>
        </p:txBody>
      </p:sp>
      <p:sp>
        <p:nvSpPr>
          <p:cNvPr id="3" name="Subtitle 2"/>
          <p:cNvSpPr>
            <a:spLocks noGrp="1"/>
          </p:cNvSpPr>
          <p:nvPr>
            <p:ph type="subTitle" idx="1"/>
          </p:nvPr>
        </p:nvSpPr>
        <p:spPr>
          <a:xfrm>
            <a:off x="1365505" y="4098800"/>
            <a:ext cx="7631836" cy="642397"/>
          </a:xfrm>
        </p:spPr>
        <p:txBody>
          <a:bodyPr>
            <a:normAutofit fontScale="70000" lnSpcReduction="20000"/>
          </a:bodyPr>
          <a:lstStyle/>
          <a:p>
            <a:r>
              <a:rPr lang="en-US" sz="3100" b="1" dirty="0"/>
              <a:t>Khoirun Nisyak, </a:t>
            </a:r>
            <a:r>
              <a:rPr lang="en-US" sz="3100" b="1" dirty="0" err="1"/>
              <a:t>S.Si</a:t>
            </a:r>
            <a:r>
              <a:rPr lang="en-US" sz="3100" b="1" dirty="0"/>
              <a:t>., </a:t>
            </a:r>
            <a:r>
              <a:rPr lang="en-US" sz="3100" b="1" dirty="0" err="1"/>
              <a:t>M.Si</a:t>
            </a:r>
            <a:r>
              <a:rPr lang="en-US" sz="3100" b="1" dirty="0"/>
              <a:t>.</a:t>
            </a:r>
          </a:p>
          <a:p>
            <a:r>
              <a:rPr lang="en-US" sz="2400" b="1" dirty="0"/>
              <a:t>STIKES </a:t>
            </a:r>
            <a:r>
              <a:rPr lang="en-US" sz="2400" b="1" dirty="0" err="1"/>
              <a:t>Rumah</a:t>
            </a:r>
            <a:r>
              <a:rPr lang="en-US" sz="2400" b="1" dirty="0"/>
              <a:t> </a:t>
            </a:r>
            <a:r>
              <a:rPr lang="en-US" sz="2400" b="1" dirty="0" err="1"/>
              <a:t>Sakit</a:t>
            </a:r>
            <a:r>
              <a:rPr lang="en-US" sz="2400" b="1" dirty="0"/>
              <a:t> Anwar </a:t>
            </a:r>
            <a:r>
              <a:rPr lang="en-US" sz="2400" b="1" dirty="0" err="1"/>
              <a:t>Medika</a:t>
            </a:r>
            <a:endParaRPr lang="en-US" sz="2400" b="1" dirty="0"/>
          </a:p>
        </p:txBody>
      </p:sp>
      <p:sp>
        <p:nvSpPr>
          <p:cNvPr id="4" name="TextBox 3">
            <a:extLst>
              <a:ext uri="{FF2B5EF4-FFF2-40B4-BE49-F238E27FC236}">
                <a16:creationId xmlns:a16="http://schemas.microsoft.com/office/drawing/2014/main" id="{529C7655-337D-4A7E-99E0-CB148B3768D5}"/>
              </a:ext>
            </a:extLst>
          </p:cNvPr>
          <p:cNvSpPr txBox="1"/>
          <p:nvPr/>
        </p:nvSpPr>
        <p:spPr>
          <a:xfrm>
            <a:off x="-9150" y="36307"/>
            <a:ext cx="3600905" cy="923330"/>
          </a:xfrm>
          <a:prstGeom prst="rect">
            <a:avLst/>
          </a:prstGeom>
          <a:noFill/>
        </p:spPr>
        <p:txBody>
          <a:bodyPr wrap="square" rtlCol="0">
            <a:spAutoFit/>
          </a:bodyPr>
          <a:lstStyle/>
          <a:p>
            <a:r>
              <a:rPr lang="en-US" b="1" i="0" dirty="0">
                <a:solidFill>
                  <a:srgbClr val="C20C0C"/>
                </a:solidFill>
                <a:effectLst/>
                <a:latin typeface="var( --e-global-typography-primary-font-family )"/>
              </a:rPr>
              <a:t>International Conference of the Indonesian Chemical Society</a:t>
            </a:r>
          </a:p>
          <a:p>
            <a:r>
              <a:rPr lang="en-US" b="1" dirty="0">
                <a:solidFill>
                  <a:srgbClr val="C20C0C"/>
                </a:solidFill>
                <a:latin typeface="var( --e-global-typography-primary-font-family )"/>
              </a:rPr>
              <a:t>11 – 13 </a:t>
            </a:r>
            <a:r>
              <a:rPr lang="en-US" b="1" dirty="0" err="1">
                <a:solidFill>
                  <a:srgbClr val="C20C0C"/>
                </a:solidFill>
                <a:latin typeface="var( --e-global-typography-primary-font-family )"/>
              </a:rPr>
              <a:t>Agustus</a:t>
            </a:r>
            <a:r>
              <a:rPr lang="en-US" b="1" dirty="0">
                <a:solidFill>
                  <a:srgbClr val="C20C0C"/>
                </a:solidFill>
                <a:latin typeface="var( --e-global-typography-primary-font-family )"/>
              </a:rPr>
              <a:t> 2021</a:t>
            </a:r>
            <a:endParaRPr lang="en-US" b="1" i="0" dirty="0">
              <a:solidFill>
                <a:srgbClr val="C20C0C"/>
              </a:solidFill>
              <a:effectLst/>
              <a:latin typeface="var( --e-global-typography-primary-font-family )"/>
            </a:endParaRPr>
          </a:p>
        </p:txBody>
      </p:sp>
      <p:pic>
        <p:nvPicPr>
          <p:cNvPr id="6" name="Picture 5">
            <a:extLst>
              <a:ext uri="{FF2B5EF4-FFF2-40B4-BE49-F238E27FC236}">
                <a16:creationId xmlns:a16="http://schemas.microsoft.com/office/drawing/2014/main" id="{E19924E9-3DE5-4433-9863-960032FE0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255" y="39667"/>
            <a:ext cx="1103559" cy="1013839"/>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websites\free-power-point-templates\2012\logos.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128470"/>
            <a:ext cx="8076894" cy="920985"/>
          </a:xfrm>
        </p:spPr>
        <p:txBody>
          <a:bodyPr>
            <a:normAutofit/>
          </a:bodyPr>
          <a:lstStyle/>
          <a:p>
            <a:r>
              <a:rPr lang="en-US" dirty="0"/>
              <a:t>Introduction</a:t>
            </a:r>
          </a:p>
        </p:txBody>
      </p:sp>
      <p:pic>
        <p:nvPicPr>
          <p:cNvPr id="7" name="Picture 6">
            <a:extLst>
              <a:ext uri="{FF2B5EF4-FFF2-40B4-BE49-F238E27FC236}">
                <a16:creationId xmlns:a16="http://schemas.microsoft.com/office/drawing/2014/main" id="{26C9BB5E-F1A1-45CA-AEEC-A16F7820B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65" y="1350110"/>
            <a:ext cx="1961605" cy="1743989"/>
          </a:xfrm>
          <a:prstGeom prst="rect">
            <a:avLst/>
          </a:prstGeom>
        </p:spPr>
      </p:pic>
      <p:pic>
        <p:nvPicPr>
          <p:cNvPr id="9" name="Picture 8">
            <a:extLst>
              <a:ext uri="{FF2B5EF4-FFF2-40B4-BE49-F238E27FC236}">
                <a16:creationId xmlns:a16="http://schemas.microsoft.com/office/drawing/2014/main" id="{6D57352B-9C11-4519-9EF5-44B9F166FF34}"/>
              </a:ext>
            </a:extLst>
          </p:cNvPr>
          <p:cNvPicPr>
            <a:picLocks noChangeAspect="1"/>
          </p:cNvPicPr>
          <p:nvPr/>
        </p:nvPicPr>
        <p:blipFill rotWithShape="1">
          <a:blip r:embed="rId4">
            <a:extLst>
              <a:ext uri="{28A0092B-C50C-407E-A947-70E740481C1C}">
                <a14:useLocalDpi xmlns:a14="http://schemas.microsoft.com/office/drawing/2010/main" val="0"/>
              </a:ext>
            </a:extLst>
          </a:blip>
          <a:srcRect t="5223"/>
          <a:stretch/>
        </p:blipFill>
        <p:spPr>
          <a:xfrm>
            <a:off x="143555" y="3157280"/>
            <a:ext cx="3186050" cy="2010455"/>
          </a:xfrm>
          <a:prstGeom prst="rect">
            <a:avLst/>
          </a:prstGeom>
        </p:spPr>
      </p:pic>
      <p:sp>
        <p:nvSpPr>
          <p:cNvPr id="10" name="Rectangle 9">
            <a:extLst>
              <a:ext uri="{FF2B5EF4-FFF2-40B4-BE49-F238E27FC236}">
                <a16:creationId xmlns:a16="http://schemas.microsoft.com/office/drawing/2014/main" id="{71C0CAB4-238A-4A9C-B7B1-7D938CF3F3C5}"/>
              </a:ext>
            </a:extLst>
          </p:cNvPr>
          <p:cNvSpPr/>
          <p:nvPr/>
        </p:nvSpPr>
        <p:spPr>
          <a:xfrm>
            <a:off x="1209858" y="4703994"/>
            <a:ext cx="1292725" cy="430887"/>
          </a:xfrm>
          <a:prstGeom prst="rect">
            <a:avLst/>
          </a:prstGeom>
          <a:noFill/>
        </p:spPr>
        <p:txBody>
          <a:bodyPr wrap="none" lIns="91440" tIns="45720" rIns="91440" bIns="45720">
            <a:spAutoFit/>
          </a:bodyPr>
          <a:lstStyle/>
          <a:p>
            <a:pPr algn="ctr"/>
            <a:r>
              <a:rPr lang="en-US" sz="2200" b="0" cap="none" spc="0" dirty="0">
                <a:ln w="0"/>
                <a:solidFill>
                  <a:schemeClr val="tx1"/>
                </a:solidFill>
                <a:effectLst>
                  <a:outerShdw blurRad="38100" dist="19050" dir="2700000" algn="tl" rotWithShape="0">
                    <a:schemeClr val="dk1">
                      <a:alpha val="40000"/>
                    </a:schemeClr>
                  </a:outerShdw>
                </a:effectLst>
              </a:rPr>
              <a:t>HOSPITAL</a:t>
            </a:r>
          </a:p>
        </p:txBody>
      </p:sp>
      <p:sp>
        <p:nvSpPr>
          <p:cNvPr id="11" name="Rectangle 10">
            <a:extLst>
              <a:ext uri="{FF2B5EF4-FFF2-40B4-BE49-F238E27FC236}">
                <a16:creationId xmlns:a16="http://schemas.microsoft.com/office/drawing/2014/main" id="{2BA25247-8FB5-4B70-A61B-27F7146CC9B3}"/>
              </a:ext>
            </a:extLst>
          </p:cNvPr>
          <p:cNvSpPr/>
          <p:nvPr/>
        </p:nvSpPr>
        <p:spPr>
          <a:xfrm>
            <a:off x="3961180" y="1318537"/>
            <a:ext cx="3904402"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NOSOCOMIAL INFECTION</a:t>
            </a:r>
          </a:p>
        </p:txBody>
      </p:sp>
      <p:sp>
        <p:nvSpPr>
          <p:cNvPr id="12" name="TextBox 11">
            <a:extLst>
              <a:ext uri="{FF2B5EF4-FFF2-40B4-BE49-F238E27FC236}">
                <a16:creationId xmlns:a16="http://schemas.microsoft.com/office/drawing/2014/main" id="{21273DB1-F235-4171-82B3-F2643B4C5005}"/>
              </a:ext>
            </a:extLst>
          </p:cNvPr>
          <p:cNvSpPr txBox="1"/>
          <p:nvPr/>
        </p:nvSpPr>
        <p:spPr>
          <a:xfrm>
            <a:off x="3329606" y="1841757"/>
            <a:ext cx="5654368" cy="1200329"/>
          </a:xfrm>
          <a:prstGeom prst="rect">
            <a:avLst/>
          </a:prstGeom>
          <a:noFill/>
        </p:spPr>
        <p:txBody>
          <a:bodyPr wrap="square" rtlCol="0">
            <a:spAutoFit/>
          </a:bodyPr>
          <a:lstStyle/>
          <a:p>
            <a:r>
              <a:rPr lang="en-US" b="0" i="0" dirty="0">
                <a:solidFill>
                  <a:srgbClr val="202124"/>
                </a:solidFill>
                <a:effectLst/>
                <a:latin typeface="arial" panose="020B0604020202020204" pitchFamily="34" charset="0"/>
              </a:rPr>
              <a:t>healthcare-associated infections (HAI), are infection(s) </a:t>
            </a:r>
            <a:r>
              <a:rPr lang="en-US" b="1" i="0" dirty="0">
                <a:solidFill>
                  <a:srgbClr val="202124"/>
                </a:solidFill>
                <a:effectLst/>
                <a:latin typeface="arial" panose="020B0604020202020204" pitchFamily="34" charset="0"/>
              </a:rPr>
              <a:t>acquired during the process of receiving health care</a:t>
            </a:r>
            <a:r>
              <a:rPr lang="en-US" b="0" i="0" dirty="0">
                <a:solidFill>
                  <a:srgbClr val="202124"/>
                </a:solidFill>
                <a:effectLst/>
                <a:latin typeface="arial" panose="020B0604020202020204" pitchFamily="34" charset="0"/>
              </a:rPr>
              <a:t> that was not present during the time of admission</a:t>
            </a:r>
            <a:endParaRPr lang="en-US" dirty="0"/>
          </a:p>
        </p:txBody>
      </p:sp>
      <p:sp>
        <p:nvSpPr>
          <p:cNvPr id="13" name="TextBox 12">
            <a:extLst>
              <a:ext uri="{FF2B5EF4-FFF2-40B4-BE49-F238E27FC236}">
                <a16:creationId xmlns:a16="http://schemas.microsoft.com/office/drawing/2014/main" id="{3EC08106-8EA2-40A2-B3A2-C54D7BE6C3C2}"/>
              </a:ext>
            </a:extLst>
          </p:cNvPr>
          <p:cNvSpPr txBox="1"/>
          <p:nvPr/>
        </p:nvSpPr>
        <p:spPr>
          <a:xfrm>
            <a:off x="3350360" y="3157280"/>
            <a:ext cx="3817625" cy="1477328"/>
          </a:xfrm>
          <a:prstGeom prst="rect">
            <a:avLst/>
          </a:prstGeom>
          <a:noFill/>
        </p:spPr>
        <p:txBody>
          <a:bodyPr wrap="square" rtlCol="0">
            <a:spAutoFit/>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causes of NI =&gt;</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use of medical equipment,</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treatment items, </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aids for defecation and urination,</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air circulation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B1526-BB00-4772-A6D1-9EE6E983E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350110"/>
            <a:ext cx="2466975" cy="1847850"/>
          </a:xfrm>
          <a:prstGeom prst="rect">
            <a:avLst/>
          </a:prstGeom>
        </p:spPr>
      </p:pic>
      <p:sp>
        <p:nvSpPr>
          <p:cNvPr id="6" name="TextBox 5">
            <a:extLst>
              <a:ext uri="{FF2B5EF4-FFF2-40B4-BE49-F238E27FC236}">
                <a16:creationId xmlns:a16="http://schemas.microsoft.com/office/drawing/2014/main" id="{61235CEC-6DFE-4481-81D6-58218380EC09}"/>
              </a:ext>
            </a:extLst>
          </p:cNvPr>
          <p:cNvSpPr txBox="1"/>
          <p:nvPr/>
        </p:nvSpPr>
        <p:spPr>
          <a:xfrm>
            <a:off x="448965" y="3335275"/>
            <a:ext cx="2466975" cy="369332"/>
          </a:xfrm>
          <a:prstGeom prst="rect">
            <a:avLst/>
          </a:prstGeom>
          <a:noFill/>
        </p:spPr>
        <p:txBody>
          <a:bodyPr wrap="square" rtlCol="0">
            <a:spAutoFit/>
          </a:bodyPr>
          <a:lstStyle/>
          <a:p>
            <a:r>
              <a:rPr lang="en-US" b="1" i="1" dirty="0"/>
              <a:t>Staphylococcus aureus</a:t>
            </a:r>
          </a:p>
        </p:txBody>
      </p:sp>
      <p:sp>
        <p:nvSpPr>
          <p:cNvPr id="7" name="TextBox 6">
            <a:extLst>
              <a:ext uri="{FF2B5EF4-FFF2-40B4-BE49-F238E27FC236}">
                <a16:creationId xmlns:a16="http://schemas.microsoft.com/office/drawing/2014/main" id="{85188382-10BD-41E6-82D8-4D0839611F0B}"/>
              </a:ext>
            </a:extLst>
          </p:cNvPr>
          <p:cNvSpPr txBox="1"/>
          <p:nvPr/>
        </p:nvSpPr>
        <p:spPr>
          <a:xfrm>
            <a:off x="3197655" y="1374645"/>
            <a:ext cx="580279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Gram-positive bacteria that are pathogenic and form biofilms, one of the causes of nosocomial infections in hospital inpatient rooms</a:t>
            </a: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infection due to pathogenic bacteria, the spread is through air media (</a:t>
            </a:r>
            <a:r>
              <a:rPr lang="en-US" sz="1800" dirty="0" err="1">
                <a:effectLst/>
                <a:latin typeface="Arial" panose="020B0604020202020204" pitchFamily="34" charset="0"/>
                <a:ea typeface="Times New Roman" panose="02020603050405020304" pitchFamily="18" charset="0"/>
                <a:cs typeface="Arial" panose="020B0604020202020204" pitchFamily="34" charset="0"/>
              </a:rPr>
              <a:t>airbone</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1887E7A-2E17-4A71-8D67-404A3094BD46}"/>
              </a:ext>
            </a:extLst>
          </p:cNvPr>
          <p:cNvSpPr/>
          <p:nvPr/>
        </p:nvSpPr>
        <p:spPr>
          <a:xfrm>
            <a:off x="3961180" y="3640685"/>
            <a:ext cx="3569567"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ANTIBACTERIAL AGENT</a:t>
            </a:r>
          </a:p>
        </p:txBody>
      </p:sp>
      <p:sp>
        <p:nvSpPr>
          <p:cNvPr id="9" name="Arrow: Down 8">
            <a:extLst>
              <a:ext uri="{FF2B5EF4-FFF2-40B4-BE49-F238E27FC236}">
                <a16:creationId xmlns:a16="http://schemas.microsoft.com/office/drawing/2014/main" id="{176F087C-F043-4061-9985-7AB0BD317B1F}"/>
              </a:ext>
            </a:extLst>
          </p:cNvPr>
          <p:cNvSpPr/>
          <p:nvPr/>
        </p:nvSpPr>
        <p:spPr>
          <a:xfrm>
            <a:off x="5488230" y="2877160"/>
            <a:ext cx="458115" cy="61082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29C406-9CB2-4A83-99F4-FE794940275E}"/>
              </a:ext>
            </a:extLst>
          </p:cNvPr>
          <p:cNvSpPr txBox="1"/>
          <p:nvPr/>
        </p:nvSpPr>
        <p:spPr>
          <a:xfrm>
            <a:off x="678022" y="4185542"/>
            <a:ext cx="7787955" cy="830997"/>
          </a:xfrm>
          <a:prstGeom prst="rect">
            <a:avLst/>
          </a:prstGeom>
          <a:noFill/>
        </p:spPr>
        <p:txBody>
          <a:bodyPr wrap="square" rtlCol="0">
            <a:sp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Handling to suppress the spread of pathogenic bacteria in hospital inpatient rooms </a:t>
            </a:r>
            <a:r>
              <a:rPr lang="en-US" sz="16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carbolic fluid and spraying a disinfectant with an active ingredient of sodium hypochlorite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82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4B7B1-847E-4B4F-BF2B-5B64A519B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1502815"/>
            <a:ext cx="2216150" cy="2159000"/>
          </a:xfrm>
          <a:prstGeom prst="rect">
            <a:avLst/>
          </a:prstGeom>
        </p:spPr>
      </p:pic>
      <p:sp>
        <p:nvSpPr>
          <p:cNvPr id="6" name="TextBox 5">
            <a:extLst>
              <a:ext uri="{FF2B5EF4-FFF2-40B4-BE49-F238E27FC236}">
                <a16:creationId xmlns:a16="http://schemas.microsoft.com/office/drawing/2014/main" id="{DF9239DD-563C-4057-A5DA-205DF35D747F}"/>
              </a:ext>
            </a:extLst>
          </p:cNvPr>
          <p:cNvSpPr txBox="1"/>
          <p:nvPr/>
        </p:nvSpPr>
        <p:spPr>
          <a:xfrm>
            <a:off x="296260" y="4098800"/>
            <a:ext cx="1985165" cy="646331"/>
          </a:xfrm>
          <a:prstGeom prst="rect">
            <a:avLst/>
          </a:prstGeom>
          <a:noFill/>
        </p:spPr>
        <p:txBody>
          <a:bodyPr wrap="square" rtlCol="0">
            <a:spAutoFit/>
          </a:bodyPr>
          <a:lstStyle/>
          <a:p>
            <a:pPr algn="ctr"/>
            <a:r>
              <a:rPr lang="en-US" dirty="0"/>
              <a:t>Essential Oil Diffuser</a:t>
            </a:r>
          </a:p>
        </p:txBody>
      </p:sp>
      <p:sp>
        <p:nvSpPr>
          <p:cNvPr id="7" name="TextBox 6">
            <a:extLst>
              <a:ext uri="{FF2B5EF4-FFF2-40B4-BE49-F238E27FC236}">
                <a16:creationId xmlns:a16="http://schemas.microsoft.com/office/drawing/2014/main" id="{212A21A6-5AEF-47AC-B479-81756F62750C}"/>
              </a:ext>
            </a:extLst>
          </p:cNvPr>
          <p:cNvSpPr txBox="1"/>
          <p:nvPr/>
        </p:nvSpPr>
        <p:spPr>
          <a:xfrm>
            <a:off x="2739540" y="1371240"/>
            <a:ext cx="5650085"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air diffusion method by utilizing a humidifier equipped with an ultrasonic diffuser. </a:t>
            </a:r>
          </a:p>
          <a:p>
            <a:pPr marL="285750" indent="-285750">
              <a:buFont typeface="Arial" panose="020B0604020202020204" pitchFamily="34" charset="0"/>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Humidifier is a device that functions as an air humidifier that can increase humidity by spraying water vapor into the air.</a:t>
            </a:r>
          </a:p>
          <a:p>
            <a:pPr marL="285750" indent="-285750">
              <a:buFont typeface="Arial" panose="020B0604020202020204" pitchFamily="34" charset="0"/>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Water vapor that is sprayed can bind to bacteria and viruses in the air. </a:t>
            </a:r>
          </a:p>
          <a:p>
            <a:pPr marL="285750" indent="-285750">
              <a:buFont typeface="Arial" panose="020B0604020202020204" pitchFamily="34" charset="0"/>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A humidifier equipped with an ultrasonic diffuser is able to break down essential oil molecules into small particles due to the effect of ultrasonic vibrations which are then diffused through water vapor</a:t>
            </a:r>
            <a:endParaRPr lang="en-US" dirty="0"/>
          </a:p>
        </p:txBody>
      </p:sp>
    </p:spTree>
    <p:extLst>
      <p:ext uri="{BB962C8B-B14F-4D97-AF65-F5344CB8AC3E}">
        <p14:creationId xmlns:p14="http://schemas.microsoft.com/office/powerpoint/2010/main" val="202717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erfume, Bottle, Aroma, Glass, Liquid">
            <a:extLst>
              <a:ext uri="{FF2B5EF4-FFF2-40B4-BE49-F238E27FC236}">
                <a16:creationId xmlns:a16="http://schemas.microsoft.com/office/drawing/2014/main" id="{DE822C6A-14E6-4FE2-8022-608EEF08D5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16" y="1958165"/>
            <a:ext cx="905286" cy="1810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29D50B-085F-41AA-B127-FFDAC07D3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490" y="2724455"/>
            <a:ext cx="2143125" cy="2143125"/>
          </a:xfrm>
          <a:prstGeom prst="rect">
            <a:avLst/>
          </a:prstGeom>
        </p:spPr>
      </p:pic>
      <p:sp>
        <p:nvSpPr>
          <p:cNvPr id="7" name="TextBox 6">
            <a:extLst>
              <a:ext uri="{FF2B5EF4-FFF2-40B4-BE49-F238E27FC236}">
                <a16:creationId xmlns:a16="http://schemas.microsoft.com/office/drawing/2014/main" id="{371A24C9-0C23-4402-9B44-261D6F2D060F}"/>
              </a:ext>
            </a:extLst>
          </p:cNvPr>
          <p:cNvSpPr txBox="1"/>
          <p:nvPr/>
        </p:nvSpPr>
        <p:spPr>
          <a:xfrm>
            <a:off x="143555" y="1350110"/>
            <a:ext cx="7024430" cy="369332"/>
          </a:xfrm>
          <a:prstGeom prst="rect">
            <a:avLst/>
          </a:prstGeom>
          <a:noFill/>
        </p:spPr>
        <p:txBody>
          <a:bodyPr wrap="square" rtlCol="0">
            <a:spAutoFit/>
          </a:bodyPr>
          <a:lstStyle/>
          <a:p>
            <a:r>
              <a:rPr lang="en-GB" dirty="0" err="1">
                <a:latin typeface="Cambria" panose="02040503050406030204" pitchFamily="18" charset="0"/>
                <a:ea typeface="Calibri" panose="020F0502020204030204" pitchFamily="34" charset="0"/>
                <a:cs typeface="Times New Roman" panose="02020603050405020304" pitchFamily="18" charset="0"/>
              </a:rPr>
              <a:t>L</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aja</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GB" sz="1800" dirty="0">
                <a:effectLst/>
                <a:latin typeface="Cambria" panose="02040503050406030204" pitchFamily="18" charset="0"/>
                <a:ea typeface="Calibri" panose="020F0502020204030204" pitchFamily="34" charset="0"/>
                <a:cs typeface="Times New Roman" panose="02020603050405020304" pitchFamily="18" charset="0"/>
              </a:rPr>
              <a:t> (Alpinia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malaccensis</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err="1">
                <a:effectLst/>
                <a:latin typeface="Cambria" panose="02040503050406030204" pitchFamily="18" charset="0"/>
                <a:ea typeface="Calibri" panose="020F0502020204030204" pitchFamily="34" charset="0"/>
                <a:cs typeface="Times New Roman" panose="02020603050405020304" pitchFamily="18" charset="0"/>
              </a:rPr>
              <a:t>Brum.f</a:t>
            </a:r>
            <a:r>
              <a:rPr lang="en-GB" sz="1800" dirty="0">
                <a:effectLst/>
                <a:latin typeface="Cambria" panose="02040503050406030204" pitchFamily="18" charset="0"/>
                <a:ea typeface="Calibri" panose="020F0502020204030204" pitchFamily="34" charset="0"/>
                <a:cs typeface="Times New Roman" panose="02020603050405020304" pitchFamily="18" charset="0"/>
              </a:rPr>
              <a:t>) Roscoe)</a:t>
            </a:r>
            <a:endParaRPr lang="en-US" dirty="0"/>
          </a:p>
        </p:txBody>
      </p:sp>
      <p:sp>
        <p:nvSpPr>
          <p:cNvPr id="8" name="TextBox 7">
            <a:extLst>
              <a:ext uri="{FF2B5EF4-FFF2-40B4-BE49-F238E27FC236}">
                <a16:creationId xmlns:a16="http://schemas.microsoft.com/office/drawing/2014/main" id="{C0416090-5F8F-421E-A6E5-FC7FC5CC2B09}"/>
              </a:ext>
            </a:extLst>
          </p:cNvPr>
          <p:cNvSpPr txBox="1"/>
          <p:nvPr/>
        </p:nvSpPr>
        <p:spPr>
          <a:xfrm>
            <a:off x="3655770" y="1808225"/>
            <a:ext cx="4886560"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 main content of </a:t>
            </a:r>
            <a:r>
              <a:rPr lang="en-GB" sz="1600" dirty="0" err="1">
                <a:effectLst/>
                <a:latin typeface="Arial" panose="020B0604020202020204" pitchFamily="34" charset="0"/>
                <a:ea typeface="Calibri" panose="020F0502020204030204" pitchFamily="34" charset="0"/>
                <a:cs typeface="Arial" panose="020B0604020202020204" pitchFamily="34" charset="0"/>
              </a:rPr>
              <a:t>laja</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err="1">
                <a:effectLst/>
                <a:latin typeface="Arial" panose="020B0604020202020204" pitchFamily="34" charset="0"/>
                <a:ea typeface="Calibri" panose="020F0502020204030204" pitchFamily="34" charset="0"/>
                <a:cs typeface="Arial" panose="020B0604020202020204" pitchFamily="34" charset="0"/>
              </a:rPr>
              <a:t>gowah</a:t>
            </a:r>
            <a:r>
              <a:rPr lang="en-GB" sz="1600" dirty="0">
                <a:effectLst/>
                <a:latin typeface="Arial" panose="020B0604020202020204" pitchFamily="34" charset="0"/>
                <a:ea typeface="Calibri" panose="020F0502020204030204" pitchFamily="34" charset="0"/>
                <a:cs typeface="Arial" panose="020B0604020202020204" pitchFamily="34" charset="0"/>
              </a:rPr>
              <a:t> essential oil is methyl cinnamate, cineol -pinene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LGO is reported to have antibacterial activity against Gram negative and Gram positive bacteria (</a:t>
            </a:r>
            <a:r>
              <a:rPr lang="en-US" sz="1600" dirty="0" err="1">
                <a:effectLst/>
                <a:latin typeface="Arial" panose="020B0604020202020204" pitchFamily="34" charset="0"/>
                <a:ea typeface="Calibri" panose="020F0502020204030204" pitchFamily="34" charset="0"/>
                <a:cs typeface="Arial" panose="020B0604020202020204" pitchFamily="34" charset="0"/>
              </a:rPr>
              <a:t>Sitorus</a:t>
            </a:r>
            <a:r>
              <a:rPr lang="en-US" sz="1600" dirty="0">
                <a:effectLst/>
                <a:latin typeface="Arial" panose="020B0604020202020204" pitchFamily="34" charset="0"/>
                <a:ea typeface="Calibri" panose="020F0502020204030204" pitchFamily="34" charset="0"/>
                <a:cs typeface="Arial" panose="020B0604020202020204" pitchFamily="34" charset="0"/>
              </a:rPr>
              <a:t> &amp; Satria, 2016). </a:t>
            </a:r>
          </a:p>
          <a:p>
            <a:pPr marL="285750" indent="-285750">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Methyl cinnamate is a derivative of cinnamic acid which is widely used in the cosmetic industry </a:t>
            </a: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C0FC3D-11A1-457A-99A4-A3D657A92F3B}"/>
              </a:ext>
            </a:extLst>
          </p:cNvPr>
          <p:cNvSpPr txBox="1"/>
          <p:nvPr/>
        </p:nvSpPr>
        <p:spPr>
          <a:xfrm>
            <a:off x="3655770" y="4035823"/>
            <a:ext cx="5344675" cy="830997"/>
          </a:xfrm>
          <a:prstGeom prst="rect">
            <a:avLst/>
          </a:prstGeom>
          <a:noFill/>
        </p:spPr>
        <p:txBody>
          <a:bodyPr wrap="square" rtlCol="0">
            <a:spAutoFit/>
          </a:bodyPr>
          <a:lstStyle/>
          <a:p>
            <a:r>
              <a:rPr lang="en-US" sz="16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the antibacterial activity of </a:t>
            </a:r>
            <a:r>
              <a:rPr lang="en-US" sz="16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laja</a:t>
            </a:r>
            <a:r>
              <a:rPr lang="en-US" sz="16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gowah</a:t>
            </a:r>
            <a:r>
              <a:rPr lang="en-US" sz="16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oil was tested against the spread of S. aureus bacteria in the hospital inpatient room using the air diffusion method.</a:t>
            </a:r>
            <a:endParaRPr lang="en-US" sz="1600" dirty="0">
              <a:solidFill>
                <a:srgbClr val="FF0000"/>
              </a:solidFill>
            </a:endParaRPr>
          </a:p>
        </p:txBody>
      </p:sp>
    </p:spTree>
    <p:extLst>
      <p:ext uri="{BB962C8B-B14F-4D97-AF65-F5344CB8AC3E}">
        <p14:creationId xmlns:p14="http://schemas.microsoft.com/office/powerpoint/2010/main" val="110676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3196" y="225064"/>
            <a:ext cx="6252708" cy="725349"/>
          </a:xfrm>
        </p:spPr>
        <p:txBody>
          <a:bodyPr>
            <a:normAutofit/>
          </a:bodyPr>
          <a:lstStyle/>
          <a:p>
            <a:r>
              <a:rPr lang="en-US" dirty="0"/>
              <a:t>Materials and Method</a:t>
            </a:r>
          </a:p>
        </p:txBody>
      </p:sp>
      <p:sp>
        <p:nvSpPr>
          <p:cNvPr id="5" name="Content Placeholder 4"/>
          <p:cNvSpPr>
            <a:spLocks noGrp="1"/>
          </p:cNvSpPr>
          <p:nvPr>
            <p:ph idx="1"/>
          </p:nvPr>
        </p:nvSpPr>
        <p:spPr/>
        <p:txBody>
          <a:bodyPr/>
          <a:lstStyle/>
          <a:p>
            <a:pPr marL="0" indent="0">
              <a:buNone/>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research was conducted in the third class inpatient room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Rumah</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Sakit</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Umum</a:t>
            </a:r>
            <a:r>
              <a:rPr lang="en-US" sz="1800" dirty="0">
                <a:effectLst/>
                <a:latin typeface="Cambria" panose="02040503050406030204" pitchFamily="18" charset="0"/>
                <a:ea typeface="Calibri" panose="020F0502020204030204" pitchFamily="34" charset="0"/>
                <a:cs typeface="Times New Roman" panose="02020603050405020304" pitchFamily="18" charset="0"/>
              </a:rPr>
              <a:t> Anwar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Medika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Sidoarjo</a:t>
            </a:r>
            <a:r>
              <a:rPr lang="en-US" sz="1800" dirty="0">
                <a:effectLst/>
                <a:latin typeface="Cambria" panose="02040503050406030204" pitchFamily="18" charset="0"/>
                <a:ea typeface="Calibri" panose="020F0502020204030204" pitchFamily="34" charset="0"/>
                <a:cs typeface="Times New Roman" panose="02020603050405020304" pitchFamily="18" charset="0"/>
              </a:rPr>
              <a:t>, Microbiology Laboratory in STIKES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Rumah</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Sakit</a:t>
            </a:r>
            <a:r>
              <a:rPr lang="en-US" sz="1800" dirty="0">
                <a:effectLst/>
                <a:latin typeface="Cambria" panose="02040503050406030204" pitchFamily="18" charset="0"/>
                <a:ea typeface="Calibri" panose="020F0502020204030204" pitchFamily="34" charset="0"/>
                <a:cs typeface="Times New Roman" panose="02020603050405020304" pitchFamily="18" charset="0"/>
              </a:rPr>
              <a:t> Anwar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Medika</a:t>
            </a:r>
            <a:r>
              <a:rPr lang="en-US" sz="1800" dirty="0">
                <a:effectLst/>
                <a:latin typeface="Cambria" panose="02040503050406030204" pitchFamily="18" charset="0"/>
                <a:ea typeface="Calibri" panose="020F0502020204030204" pitchFamily="34" charset="0"/>
                <a:cs typeface="Times New Roman" panose="02020603050405020304" pitchFamily="18" charset="0"/>
              </a:rPr>
              <a:t> and Instrumentation Laboratory of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Brawijaya</a:t>
            </a:r>
            <a:r>
              <a:rPr lang="en-US" sz="1800" dirty="0">
                <a:effectLst/>
                <a:latin typeface="Cambria" panose="02040503050406030204" pitchFamily="18" charset="0"/>
                <a:ea typeface="Calibri" panose="020F0502020204030204" pitchFamily="34" charset="0"/>
                <a:cs typeface="Times New Roman" panose="02020603050405020304" pitchFamily="18" charset="0"/>
              </a:rPr>
              <a:t> University Malang in May – August 2019. </a:t>
            </a:r>
          </a:p>
          <a:p>
            <a:pPr marL="0" indent="0">
              <a:buNone/>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materials used include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laja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gowah</a:t>
            </a:r>
            <a:r>
              <a:rPr lang="en-US" sz="1800" dirty="0">
                <a:effectLst/>
                <a:latin typeface="Cambria" panose="02040503050406030204" pitchFamily="18" charset="0"/>
                <a:ea typeface="Calibri" panose="020F0502020204030204" pitchFamily="34" charset="0"/>
                <a:cs typeface="Times New Roman" panose="02020603050405020304" pitchFamily="18" charset="0"/>
              </a:rPr>
              <a:t> oil (Galanga Oil, CV.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Nusaroma</a:t>
            </a:r>
            <a:r>
              <a:rPr lang="en-US" sz="1800" dirty="0">
                <a:effectLst/>
                <a:latin typeface="Cambria" panose="02040503050406030204" pitchFamily="18" charset="0"/>
                <a:ea typeface="Calibri" panose="020F0502020204030204" pitchFamily="34" charset="0"/>
                <a:cs typeface="Times New Roman" panose="02020603050405020304" pitchFamily="18" charset="0"/>
              </a:rPr>
              <a:t>). Depok), Mannitol Salt Agar (Merck),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aquades</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Lugol's</a:t>
            </a:r>
            <a:r>
              <a:rPr lang="en-US" sz="1800" dirty="0">
                <a:effectLst/>
                <a:latin typeface="Cambria" panose="02040503050406030204" pitchFamily="18" charset="0"/>
                <a:ea typeface="Calibri" panose="020F0502020204030204" pitchFamily="34" charset="0"/>
                <a:cs typeface="Times New Roman" panose="02020603050405020304" pitchFamily="18" charset="0"/>
              </a:rPr>
              <a:t> reagent, safranin, and Crystal violet. The instruments used include Gas Chromatography-Mass Spectrophotometer (GCMS QP 2010, Shimadzu), autoclave (GEA), incubator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Memmert</a:t>
            </a:r>
            <a:r>
              <a:rPr lang="en-US" sz="1800" dirty="0">
                <a:effectLst/>
                <a:latin typeface="Cambria" panose="02040503050406030204" pitchFamily="18" charset="0"/>
                <a:ea typeface="Calibri" panose="020F0502020204030204" pitchFamily="34" charset="0"/>
                <a:cs typeface="Times New Roman" panose="02020603050405020304" pitchFamily="18" charset="0"/>
              </a:rPr>
              <a:t>), and Essential Oil Diffuser.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108" y="281175"/>
            <a:ext cx="8164810" cy="763525"/>
          </a:xfrm>
        </p:spPr>
        <p:txBody>
          <a:bodyPr>
            <a:normAutofit/>
          </a:bodyPr>
          <a:lstStyle/>
          <a:p>
            <a:r>
              <a:rPr lang="en-US" dirty="0"/>
              <a:t>Method</a:t>
            </a:r>
          </a:p>
        </p:txBody>
      </p:sp>
      <p:graphicFrame>
        <p:nvGraphicFramePr>
          <p:cNvPr id="15" name="Diagram 14">
            <a:extLst>
              <a:ext uri="{FF2B5EF4-FFF2-40B4-BE49-F238E27FC236}">
                <a16:creationId xmlns:a16="http://schemas.microsoft.com/office/drawing/2014/main" id="{4465DF53-2369-4D7B-BAFB-FDAD0D9E7281}"/>
              </a:ext>
            </a:extLst>
          </p:cNvPr>
          <p:cNvGraphicFramePr/>
          <p:nvPr>
            <p:extLst>
              <p:ext uri="{D42A27DB-BD31-4B8C-83A1-F6EECF244321}">
                <p14:modId xmlns:p14="http://schemas.microsoft.com/office/powerpoint/2010/main" val="2733827286"/>
              </p:ext>
            </p:extLst>
          </p:nvPr>
        </p:nvGraphicFramePr>
        <p:xfrm>
          <a:off x="230492" y="281175"/>
          <a:ext cx="8670042" cy="42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973C3A3F-0986-4C78-9488-55E1A37D0E63}"/>
              </a:ext>
            </a:extLst>
          </p:cNvPr>
          <p:cNvSpPr txBox="1"/>
          <p:nvPr/>
        </p:nvSpPr>
        <p:spPr>
          <a:xfrm>
            <a:off x="448965" y="3029865"/>
            <a:ext cx="1221640" cy="338554"/>
          </a:xfrm>
          <a:prstGeom prst="rect">
            <a:avLst/>
          </a:prstGeom>
          <a:noFill/>
        </p:spPr>
        <p:txBody>
          <a:bodyPr wrap="square" rtlCol="0">
            <a:spAutoFit/>
          </a:bodyPr>
          <a:lstStyle/>
          <a:p>
            <a:r>
              <a:rPr lang="en-US" sz="1600" dirty="0"/>
              <a:t>GC-MS</a:t>
            </a:r>
          </a:p>
        </p:txBody>
      </p:sp>
      <p:sp>
        <p:nvSpPr>
          <p:cNvPr id="17" name="TextBox 16">
            <a:extLst>
              <a:ext uri="{FF2B5EF4-FFF2-40B4-BE49-F238E27FC236}">
                <a16:creationId xmlns:a16="http://schemas.microsoft.com/office/drawing/2014/main" id="{A8D0236C-25FD-4F5D-B35F-FDFD0CA58B02}"/>
              </a:ext>
            </a:extLst>
          </p:cNvPr>
          <p:cNvSpPr txBox="1"/>
          <p:nvPr/>
        </p:nvSpPr>
        <p:spPr>
          <a:xfrm>
            <a:off x="2434130" y="3026970"/>
            <a:ext cx="1832460" cy="1077218"/>
          </a:xfrm>
          <a:prstGeom prst="rect">
            <a:avLst/>
          </a:prstGeom>
          <a:noFill/>
        </p:spPr>
        <p:txBody>
          <a:bodyPr wrap="square" rtlCol="0">
            <a:spAutoFit/>
          </a:bodyPr>
          <a:lstStyle/>
          <a:p>
            <a:r>
              <a:rPr lang="en-US" sz="1600" dirty="0"/>
              <a:t>Air capture method</a:t>
            </a:r>
          </a:p>
          <a:p>
            <a:r>
              <a:rPr lang="en-US" sz="1600" dirty="0"/>
              <a:t>Gram staining</a:t>
            </a:r>
          </a:p>
          <a:p>
            <a:r>
              <a:rPr lang="en-US" sz="1600" dirty="0"/>
              <a:t>Catalase test</a:t>
            </a:r>
          </a:p>
          <a:p>
            <a:r>
              <a:rPr lang="en-US" sz="1600" dirty="0"/>
              <a:t>Coagulase test</a:t>
            </a:r>
          </a:p>
        </p:txBody>
      </p:sp>
      <p:sp>
        <p:nvSpPr>
          <p:cNvPr id="18" name="TextBox 17">
            <a:extLst>
              <a:ext uri="{FF2B5EF4-FFF2-40B4-BE49-F238E27FC236}">
                <a16:creationId xmlns:a16="http://schemas.microsoft.com/office/drawing/2014/main" id="{2EEAA570-53F7-4284-8AE1-00B34846AF21}"/>
              </a:ext>
            </a:extLst>
          </p:cNvPr>
          <p:cNvSpPr txBox="1"/>
          <p:nvPr/>
        </p:nvSpPr>
        <p:spPr>
          <a:xfrm>
            <a:off x="5030115" y="3029865"/>
            <a:ext cx="1527050" cy="369332"/>
          </a:xfrm>
          <a:prstGeom prst="rect">
            <a:avLst/>
          </a:prstGeom>
          <a:noFill/>
        </p:spPr>
        <p:txBody>
          <a:bodyPr wrap="square" rtlCol="0">
            <a:spAutoFit/>
          </a:bodyPr>
          <a:lstStyle/>
          <a:p>
            <a:r>
              <a:rPr lang="en-US" dirty="0"/>
              <a:t>Diffuser EO</a:t>
            </a:r>
          </a:p>
        </p:txBody>
      </p:sp>
    </p:spTree>
    <p:extLst>
      <p:ext uri="{BB962C8B-B14F-4D97-AF65-F5344CB8AC3E}">
        <p14:creationId xmlns:p14="http://schemas.microsoft.com/office/powerpoint/2010/main" val="417078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01D5-0D0D-46E9-9DEC-8B169D0F7CF5}"/>
              </a:ext>
            </a:extLst>
          </p:cNvPr>
          <p:cNvSpPr>
            <a:spLocks noGrp="1"/>
          </p:cNvSpPr>
          <p:nvPr>
            <p:ph type="title"/>
          </p:nvPr>
        </p:nvSpPr>
        <p:spPr/>
        <p:txBody>
          <a:bodyPr/>
          <a:lstStyle/>
          <a:p>
            <a:r>
              <a:rPr lang="en-US" dirty="0"/>
              <a:t>Result &amp; Discussion</a:t>
            </a:r>
          </a:p>
        </p:txBody>
      </p:sp>
      <p:sp>
        <p:nvSpPr>
          <p:cNvPr id="8" name="TextBox 7">
            <a:extLst>
              <a:ext uri="{FF2B5EF4-FFF2-40B4-BE49-F238E27FC236}">
                <a16:creationId xmlns:a16="http://schemas.microsoft.com/office/drawing/2014/main" id="{BC330163-384C-482C-B43B-CB0CE0E8326E}"/>
              </a:ext>
            </a:extLst>
          </p:cNvPr>
          <p:cNvSpPr txBox="1"/>
          <p:nvPr/>
        </p:nvSpPr>
        <p:spPr>
          <a:xfrm>
            <a:off x="143555" y="1273169"/>
            <a:ext cx="4587240" cy="369332"/>
          </a:xfrm>
          <a:prstGeom prst="rect">
            <a:avLst/>
          </a:prstGeom>
          <a:noFill/>
        </p:spPr>
        <p:txBody>
          <a:bodyPr wrap="square">
            <a:spAutoFit/>
          </a:bodyPr>
          <a:lstStyle/>
          <a:p>
            <a:r>
              <a:rPr lang="en-GB" sz="1800" i="1" dirty="0">
                <a:effectLst/>
                <a:latin typeface="Cambria" panose="02040503050406030204" pitchFamily="18" charset="0"/>
                <a:ea typeface="Calibri" panose="020F0502020204030204" pitchFamily="34" charset="0"/>
                <a:cs typeface="Arial" panose="020B0604020202020204" pitchFamily="34" charset="0"/>
              </a:rPr>
              <a:t>Chemical Compounds of </a:t>
            </a:r>
            <a:r>
              <a:rPr lang="en-GB" sz="1800" i="1" dirty="0" err="1">
                <a:effectLst/>
                <a:latin typeface="Cambria" panose="02040503050406030204" pitchFamily="18" charset="0"/>
                <a:ea typeface="Calibri" panose="020F0502020204030204" pitchFamily="34" charset="0"/>
                <a:cs typeface="Arial" panose="020B0604020202020204" pitchFamily="34" charset="0"/>
              </a:rPr>
              <a:t>Laja</a:t>
            </a:r>
            <a:r>
              <a:rPr lang="en-GB" sz="1800" i="1" dirty="0">
                <a:effectLst/>
                <a:latin typeface="Cambria" panose="02040503050406030204" pitchFamily="18" charset="0"/>
                <a:ea typeface="Calibri" panose="020F0502020204030204" pitchFamily="34" charset="0"/>
                <a:cs typeface="Arial" panose="020B0604020202020204" pitchFamily="34" charset="0"/>
              </a:rPr>
              <a:t> </a:t>
            </a:r>
            <a:r>
              <a:rPr lang="en-GB" sz="1800" i="1" dirty="0" err="1">
                <a:effectLst/>
                <a:latin typeface="Cambria" panose="02040503050406030204" pitchFamily="18" charset="0"/>
                <a:ea typeface="Calibri" panose="020F0502020204030204" pitchFamily="34" charset="0"/>
                <a:cs typeface="Arial" panose="020B0604020202020204" pitchFamily="34" charset="0"/>
              </a:rPr>
              <a:t>Gowah</a:t>
            </a:r>
            <a:r>
              <a:rPr lang="en-GB" sz="1800" i="1" dirty="0">
                <a:effectLst/>
                <a:latin typeface="Cambria" panose="02040503050406030204" pitchFamily="18" charset="0"/>
                <a:ea typeface="Calibri" panose="020F0502020204030204" pitchFamily="34" charset="0"/>
                <a:cs typeface="Arial" panose="020B0604020202020204" pitchFamily="34" charset="0"/>
              </a:rPr>
              <a:t> Oil</a:t>
            </a:r>
            <a:endParaRPr lang="en-US" dirty="0"/>
          </a:p>
        </p:txBody>
      </p:sp>
      <p:pic>
        <p:nvPicPr>
          <p:cNvPr id="9" name="Picture 8">
            <a:extLst>
              <a:ext uri="{FF2B5EF4-FFF2-40B4-BE49-F238E27FC236}">
                <a16:creationId xmlns:a16="http://schemas.microsoft.com/office/drawing/2014/main" id="{E3489867-473C-4391-878B-F6BC740108A5}"/>
              </a:ext>
            </a:extLst>
          </p:cNvPr>
          <p:cNvPicPr/>
          <p:nvPr/>
        </p:nvPicPr>
        <p:blipFill>
          <a:blip r:embed="rId2"/>
          <a:stretch>
            <a:fillRect/>
          </a:stretch>
        </p:blipFill>
        <p:spPr>
          <a:xfrm>
            <a:off x="143555" y="1673450"/>
            <a:ext cx="5760085" cy="1628775"/>
          </a:xfrm>
          <a:prstGeom prst="rect">
            <a:avLst/>
          </a:prstGeom>
        </p:spPr>
      </p:pic>
      <p:pic>
        <p:nvPicPr>
          <p:cNvPr id="12" name="Picture 11">
            <a:extLst>
              <a:ext uri="{FF2B5EF4-FFF2-40B4-BE49-F238E27FC236}">
                <a16:creationId xmlns:a16="http://schemas.microsoft.com/office/drawing/2014/main" id="{933E2819-A32F-4147-A143-30F3F940FC95}"/>
              </a:ext>
            </a:extLst>
          </p:cNvPr>
          <p:cNvPicPr>
            <a:picLocks noChangeAspect="1"/>
          </p:cNvPicPr>
          <p:nvPr/>
        </p:nvPicPr>
        <p:blipFill>
          <a:blip r:embed="rId3"/>
          <a:stretch>
            <a:fillRect/>
          </a:stretch>
        </p:blipFill>
        <p:spPr>
          <a:xfrm>
            <a:off x="3889899" y="2113635"/>
            <a:ext cx="5181866" cy="2133710"/>
          </a:xfrm>
          <a:prstGeom prst="rect">
            <a:avLst/>
          </a:prstGeom>
        </p:spPr>
      </p:pic>
    </p:spTree>
    <p:extLst>
      <p:ext uri="{BB962C8B-B14F-4D97-AF65-F5344CB8AC3E}">
        <p14:creationId xmlns:p14="http://schemas.microsoft.com/office/powerpoint/2010/main" val="406465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242F7E-9846-495C-9943-CFC4669D8ADE}"/>
              </a:ext>
            </a:extLst>
          </p:cNvPr>
          <p:cNvSpPr txBox="1"/>
          <p:nvPr/>
        </p:nvSpPr>
        <p:spPr>
          <a:xfrm>
            <a:off x="296260" y="1350110"/>
            <a:ext cx="7787955" cy="369332"/>
          </a:xfrm>
          <a:prstGeom prst="rect">
            <a:avLst/>
          </a:prstGeom>
          <a:noFill/>
        </p:spPr>
        <p:txBody>
          <a:bodyPr wrap="square">
            <a:spAutoFit/>
          </a:bodyPr>
          <a:lstStyle/>
          <a:p>
            <a:r>
              <a:rPr lang="en-US" sz="1800" i="1" dirty="0">
                <a:effectLst/>
                <a:latin typeface="Cambria" panose="02040503050406030204" pitchFamily="18" charset="0"/>
                <a:ea typeface="Calibri" panose="020F0502020204030204" pitchFamily="34" charset="0"/>
                <a:cs typeface="Arial" panose="020B0604020202020204" pitchFamily="34" charset="0"/>
              </a:rPr>
              <a:t>Identification of S. aureus Bacteria in Class Inpatient Rooms</a:t>
            </a:r>
            <a:endParaRPr lang="en-US" dirty="0"/>
          </a:p>
        </p:txBody>
      </p:sp>
      <p:pic>
        <p:nvPicPr>
          <p:cNvPr id="9" name="Picture 8">
            <a:extLst>
              <a:ext uri="{FF2B5EF4-FFF2-40B4-BE49-F238E27FC236}">
                <a16:creationId xmlns:a16="http://schemas.microsoft.com/office/drawing/2014/main" id="{311D1A20-CAF5-47A1-8C37-AD51E779B9BF}"/>
              </a:ext>
            </a:extLst>
          </p:cNvPr>
          <p:cNvPicPr/>
          <p:nvPr/>
        </p:nvPicPr>
        <p:blipFill>
          <a:blip r:embed="rId2" cstate="print">
            <a:extLst>
              <a:ext uri="{28A0092B-C50C-407E-A947-70E740481C1C}">
                <a14:useLocalDpi xmlns:a14="http://schemas.microsoft.com/office/drawing/2010/main" val="0"/>
              </a:ext>
            </a:extLst>
          </a:blip>
          <a:srcRect l="30458" t="18510" r="21107" b="23013"/>
          <a:stretch>
            <a:fillRect/>
          </a:stretch>
        </p:blipFill>
        <p:spPr bwMode="auto">
          <a:xfrm>
            <a:off x="601670" y="1769277"/>
            <a:ext cx="2006600" cy="1816100"/>
          </a:xfrm>
          <a:prstGeom prst="rect">
            <a:avLst/>
          </a:prstGeom>
          <a:noFill/>
          <a:ln>
            <a:noFill/>
          </a:ln>
        </p:spPr>
      </p:pic>
      <p:pic>
        <p:nvPicPr>
          <p:cNvPr id="10" name="Picture 9">
            <a:extLst>
              <a:ext uri="{FF2B5EF4-FFF2-40B4-BE49-F238E27FC236}">
                <a16:creationId xmlns:a16="http://schemas.microsoft.com/office/drawing/2014/main" id="{0A872EAC-D5BF-4E13-843E-CA46C6568281}"/>
              </a:ext>
            </a:extLst>
          </p:cNvPr>
          <p:cNvPicPr/>
          <p:nvPr/>
        </p:nvPicPr>
        <p:blipFill>
          <a:blip r:embed="rId3" cstate="print">
            <a:extLst>
              <a:ext uri="{28A0092B-C50C-407E-A947-70E740481C1C}">
                <a14:useLocalDpi xmlns:a14="http://schemas.microsoft.com/office/drawing/2010/main" val="0"/>
              </a:ext>
            </a:extLst>
          </a:blip>
          <a:srcRect l="28714" t="32182" r="4855" b="18372"/>
          <a:stretch>
            <a:fillRect/>
          </a:stretch>
        </p:blipFill>
        <p:spPr bwMode="auto">
          <a:xfrm>
            <a:off x="3104314" y="1895475"/>
            <a:ext cx="2419350" cy="1352550"/>
          </a:xfrm>
          <a:prstGeom prst="rect">
            <a:avLst/>
          </a:prstGeom>
          <a:noFill/>
          <a:ln>
            <a:noFill/>
          </a:ln>
        </p:spPr>
      </p:pic>
      <p:sp>
        <p:nvSpPr>
          <p:cNvPr id="12" name="TextBox 11">
            <a:extLst>
              <a:ext uri="{FF2B5EF4-FFF2-40B4-BE49-F238E27FC236}">
                <a16:creationId xmlns:a16="http://schemas.microsoft.com/office/drawing/2014/main" id="{B67A3424-EE5F-42EA-8BB0-1B6CAA17F516}"/>
              </a:ext>
            </a:extLst>
          </p:cNvPr>
          <p:cNvSpPr txBox="1"/>
          <p:nvPr/>
        </p:nvSpPr>
        <p:spPr>
          <a:xfrm>
            <a:off x="448965" y="3792020"/>
            <a:ext cx="2290575" cy="954107"/>
          </a:xfrm>
          <a:prstGeom prst="rect">
            <a:avLst/>
          </a:prstGeom>
          <a:noFill/>
        </p:spPr>
        <p:txBody>
          <a:bodyPr wrap="square" rtlCol="0">
            <a:spAutoFit/>
          </a:bodyPr>
          <a:lstStyle/>
          <a:p>
            <a:r>
              <a:rPr lang="en-GB" sz="1400" dirty="0">
                <a:effectLst/>
                <a:latin typeface="Cambria" panose="02040503050406030204" pitchFamily="18" charset="0"/>
                <a:ea typeface="Calibri" panose="020F0502020204030204" pitchFamily="34" charset="0"/>
                <a:cs typeface="Times New Roman" panose="02020603050405020304" pitchFamily="18" charset="0"/>
              </a:rPr>
              <a:t>Gram stain of bacterial isolates from the inpatient room (10x100 magnification)</a:t>
            </a:r>
            <a:endParaRPr lang="en-US" sz="1400" dirty="0"/>
          </a:p>
        </p:txBody>
      </p:sp>
      <p:sp>
        <p:nvSpPr>
          <p:cNvPr id="13" name="TextBox 12">
            <a:extLst>
              <a:ext uri="{FF2B5EF4-FFF2-40B4-BE49-F238E27FC236}">
                <a16:creationId xmlns:a16="http://schemas.microsoft.com/office/drawing/2014/main" id="{0BF0305F-BE8A-4327-B7B3-0C6048B16583}"/>
              </a:ext>
            </a:extLst>
          </p:cNvPr>
          <p:cNvSpPr txBox="1"/>
          <p:nvPr/>
        </p:nvSpPr>
        <p:spPr>
          <a:xfrm>
            <a:off x="3050296" y="3426736"/>
            <a:ext cx="2419350" cy="954107"/>
          </a:xfrm>
          <a:prstGeom prst="rect">
            <a:avLst/>
          </a:prstGeom>
          <a:noFill/>
        </p:spPr>
        <p:txBody>
          <a:bodyPr wrap="square" rtlCol="0">
            <a:spAutoFit/>
          </a:bodyPr>
          <a:lstStyle/>
          <a:p>
            <a:r>
              <a:rPr lang="en-GB" sz="1400" dirty="0">
                <a:effectLst/>
                <a:latin typeface="Cambria" panose="02040503050406030204" pitchFamily="18" charset="0"/>
                <a:ea typeface="Calibri" panose="020F0502020204030204" pitchFamily="34" charset="0"/>
                <a:cs typeface="Times New Roman" panose="02020603050405020304" pitchFamily="18" charset="0"/>
              </a:rPr>
              <a:t>Positive catalase test results for bacterial isolates (the presence of oxygen gas bubbles in both spheres)</a:t>
            </a:r>
            <a:endParaRPr lang="en-US" sz="1400" dirty="0"/>
          </a:p>
        </p:txBody>
      </p:sp>
      <p:pic>
        <p:nvPicPr>
          <p:cNvPr id="15" name="Picture 14">
            <a:extLst>
              <a:ext uri="{FF2B5EF4-FFF2-40B4-BE49-F238E27FC236}">
                <a16:creationId xmlns:a16="http://schemas.microsoft.com/office/drawing/2014/main" id="{0DDCB0C8-E522-42BA-A635-D944AAA8A061}"/>
              </a:ext>
            </a:extLst>
          </p:cNvPr>
          <p:cNvPicPr>
            <a:picLocks noChangeAspect="1"/>
          </p:cNvPicPr>
          <p:nvPr/>
        </p:nvPicPr>
        <p:blipFill>
          <a:blip r:embed="rId4"/>
          <a:stretch>
            <a:fillRect/>
          </a:stretch>
        </p:blipFill>
        <p:spPr>
          <a:xfrm>
            <a:off x="5640935" y="1805712"/>
            <a:ext cx="3436591" cy="1532076"/>
          </a:xfrm>
          <a:prstGeom prst="rect">
            <a:avLst/>
          </a:prstGeom>
        </p:spPr>
      </p:pic>
      <p:sp>
        <p:nvSpPr>
          <p:cNvPr id="16" name="TextBox 15">
            <a:extLst>
              <a:ext uri="{FF2B5EF4-FFF2-40B4-BE49-F238E27FC236}">
                <a16:creationId xmlns:a16="http://schemas.microsoft.com/office/drawing/2014/main" id="{5AC2EC7E-15FA-4AB0-AF7B-E872199046D5}"/>
              </a:ext>
            </a:extLst>
          </p:cNvPr>
          <p:cNvSpPr txBox="1"/>
          <p:nvPr/>
        </p:nvSpPr>
        <p:spPr>
          <a:xfrm>
            <a:off x="5793640" y="3443275"/>
            <a:ext cx="2901395" cy="523220"/>
          </a:xfrm>
          <a:prstGeom prst="rect">
            <a:avLst/>
          </a:prstGeom>
          <a:noFill/>
        </p:spPr>
        <p:txBody>
          <a:bodyPr wrap="square" rtlCol="0">
            <a:spAutoFit/>
          </a:bodyPr>
          <a:lstStyle/>
          <a:p>
            <a:r>
              <a:rPr lang="en-US" sz="1400" dirty="0">
                <a:effectLst/>
                <a:latin typeface="Cambria" panose="02040503050406030204" pitchFamily="18" charset="0"/>
                <a:ea typeface="Calibri" panose="020F0502020204030204" pitchFamily="34" charset="0"/>
                <a:cs typeface="Times New Roman" panose="02020603050405020304" pitchFamily="18" charset="0"/>
              </a:rPr>
              <a:t>Coagulase test results (A) are positive and (B) are negative</a:t>
            </a:r>
            <a:endParaRPr lang="en-US" sz="1400" dirty="0"/>
          </a:p>
        </p:txBody>
      </p:sp>
      <p:sp>
        <p:nvSpPr>
          <p:cNvPr id="17" name="Arrow: Down 16">
            <a:extLst>
              <a:ext uri="{FF2B5EF4-FFF2-40B4-BE49-F238E27FC236}">
                <a16:creationId xmlns:a16="http://schemas.microsoft.com/office/drawing/2014/main" id="{2A219427-3229-466F-BFB0-6A494C03389C}"/>
              </a:ext>
            </a:extLst>
          </p:cNvPr>
          <p:cNvSpPr/>
          <p:nvPr/>
        </p:nvSpPr>
        <p:spPr>
          <a:xfrm>
            <a:off x="6862575" y="4098800"/>
            <a:ext cx="305410" cy="30541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E34D23E-E315-4EF0-A235-77D080C690B3}"/>
              </a:ext>
            </a:extLst>
          </p:cNvPr>
          <p:cNvSpPr txBox="1"/>
          <p:nvPr/>
        </p:nvSpPr>
        <p:spPr>
          <a:xfrm>
            <a:off x="6469387" y="4528745"/>
            <a:ext cx="1240224" cy="369332"/>
          </a:xfrm>
          <a:prstGeom prst="rect">
            <a:avLst/>
          </a:prstGeom>
          <a:noFill/>
        </p:spPr>
        <p:txBody>
          <a:bodyPr wrap="square" rtlCol="0">
            <a:spAutoFit/>
          </a:bodyPr>
          <a:lstStyle/>
          <a:p>
            <a:r>
              <a:rPr lang="en-US" b="1" dirty="0">
                <a:solidFill>
                  <a:srgbClr val="FF0000"/>
                </a:solidFill>
              </a:rPr>
              <a:t>S. aureus</a:t>
            </a:r>
          </a:p>
        </p:txBody>
      </p:sp>
    </p:spTree>
    <p:extLst>
      <p:ext uri="{BB962C8B-B14F-4D97-AF65-F5344CB8AC3E}">
        <p14:creationId xmlns:p14="http://schemas.microsoft.com/office/powerpoint/2010/main" val="55996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On-screen Show (16:9)</PresentationFormat>
  <Paragraphs>74</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vt:lpstr>
      <vt:lpstr>Arial</vt:lpstr>
      <vt:lpstr>Arial</vt:lpstr>
      <vt:lpstr>Calibri</vt:lpstr>
      <vt:lpstr>Cambria</vt:lpstr>
      <vt:lpstr>Times New Roman</vt:lpstr>
      <vt:lpstr>var( --e-global-typography-primary-font-family )</vt:lpstr>
      <vt:lpstr>Office Theme</vt:lpstr>
      <vt:lpstr>Effect of using Laja Gowah (Alpinia malaccensis (Brum.f) Roscoe) oil in Reducing the Number of Staphylococcus aureus Colonies in Hospital Inpatient Rooms</vt:lpstr>
      <vt:lpstr>Introduction</vt:lpstr>
      <vt:lpstr>PowerPoint Presentation</vt:lpstr>
      <vt:lpstr>PowerPoint Presentation</vt:lpstr>
      <vt:lpstr>PowerPoint Presentation</vt:lpstr>
      <vt:lpstr>Materials and Method</vt:lpstr>
      <vt:lpstr>Method</vt:lpstr>
      <vt:lpstr>Result &amp;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2021-08-08T13:26:12Z</dcterms:modified>
</cp:coreProperties>
</file>