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200"/>
    <a:srgbClr val="6C1A00"/>
    <a:srgbClr val="E6AA00"/>
    <a:srgbClr val="C79E37"/>
    <a:srgbClr val="202E54"/>
    <a:srgbClr val="FF2549"/>
    <a:srgbClr val="1D3A00"/>
    <a:srgbClr val="007033"/>
    <a:srgbClr val="5EEC3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8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A9405-DEAB-4A69-950A-CDECE0E62DD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62E968-71A7-450C-9901-5704E7F91CD2}">
      <dgm:prSet phldrT="[Text]" custT="1"/>
      <dgm:spPr/>
      <dgm:t>
        <a:bodyPr/>
        <a:lstStyle/>
        <a:p>
          <a:r>
            <a:rPr lang="en-US" sz="1600" dirty="0"/>
            <a:t>Extraction</a:t>
          </a:r>
        </a:p>
      </dgm:t>
    </dgm:pt>
    <dgm:pt modelId="{5E0EF501-F083-4094-A3CC-A76C634D2E5B}" type="parTrans" cxnId="{82A1598E-44A6-49EA-8E8D-9A8230DCD797}">
      <dgm:prSet/>
      <dgm:spPr/>
      <dgm:t>
        <a:bodyPr/>
        <a:lstStyle/>
        <a:p>
          <a:endParaRPr lang="en-US"/>
        </a:p>
      </dgm:t>
    </dgm:pt>
    <dgm:pt modelId="{37C9CF5E-1757-43D4-81BB-FDD00085EB99}" type="sibTrans" cxnId="{82A1598E-44A6-49EA-8E8D-9A8230DCD797}">
      <dgm:prSet/>
      <dgm:spPr/>
      <dgm:t>
        <a:bodyPr/>
        <a:lstStyle/>
        <a:p>
          <a:endParaRPr lang="en-US"/>
        </a:p>
      </dgm:t>
    </dgm:pt>
    <dgm:pt modelId="{A1A2B29A-39D4-4051-B265-E71D1741C5CE}">
      <dgm:prSet phldrT="[Text]" custT="1"/>
      <dgm:spPr/>
      <dgm:t>
        <a:bodyPr/>
        <a:lstStyle/>
        <a:p>
          <a:r>
            <a:rPr lang="en-US" sz="1400" dirty="0"/>
            <a:t>Identification of chemical compounds</a:t>
          </a:r>
        </a:p>
      </dgm:t>
    </dgm:pt>
    <dgm:pt modelId="{F17D2CF0-688C-4F27-BE8B-58385EEB934B}" type="parTrans" cxnId="{6993D2E6-4B92-4FBE-B736-26709A0F3E05}">
      <dgm:prSet/>
      <dgm:spPr/>
      <dgm:t>
        <a:bodyPr/>
        <a:lstStyle/>
        <a:p>
          <a:endParaRPr lang="en-US"/>
        </a:p>
      </dgm:t>
    </dgm:pt>
    <dgm:pt modelId="{13A9E1C9-271A-4BBB-ADAD-2EE45DBFEBC2}" type="sibTrans" cxnId="{6993D2E6-4B92-4FBE-B736-26709A0F3E05}">
      <dgm:prSet/>
      <dgm:spPr/>
      <dgm:t>
        <a:bodyPr/>
        <a:lstStyle/>
        <a:p>
          <a:endParaRPr lang="en-US"/>
        </a:p>
      </dgm:t>
    </dgm:pt>
    <dgm:pt modelId="{1A1F1A10-DB2E-4AA8-8F80-F730AA8F57CD}">
      <dgm:prSet phldrT="[Text]" custT="1"/>
      <dgm:spPr/>
      <dgm:t>
        <a:bodyPr/>
        <a:lstStyle/>
        <a:p>
          <a:r>
            <a:rPr lang="en-US" sz="1400" dirty="0"/>
            <a:t>Characterization of Kidney stones</a:t>
          </a:r>
        </a:p>
      </dgm:t>
    </dgm:pt>
    <dgm:pt modelId="{0EA73AFB-431C-423C-A07E-BFD7BB2EC555}" type="parTrans" cxnId="{DDB476E0-1262-4591-8AE5-2653D46A121A}">
      <dgm:prSet/>
      <dgm:spPr/>
      <dgm:t>
        <a:bodyPr/>
        <a:lstStyle/>
        <a:p>
          <a:endParaRPr lang="en-US"/>
        </a:p>
      </dgm:t>
    </dgm:pt>
    <dgm:pt modelId="{46FF89CF-F799-42AC-B40B-08BCA1997890}" type="sibTrans" cxnId="{DDB476E0-1262-4591-8AE5-2653D46A121A}">
      <dgm:prSet/>
      <dgm:spPr/>
      <dgm:t>
        <a:bodyPr/>
        <a:lstStyle/>
        <a:p>
          <a:endParaRPr lang="en-US"/>
        </a:p>
      </dgm:t>
    </dgm:pt>
    <dgm:pt modelId="{E0039C3B-EF0F-4159-93FA-4C3652ECC9A0}">
      <dgm:prSet custT="1"/>
      <dgm:spPr/>
      <dgm:t>
        <a:bodyPr/>
        <a:lstStyle/>
        <a:p>
          <a:r>
            <a:rPr lang="en-US" sz="1400" dirty="0"/>
            <a:t>Kidney stones dissolution test</a:t>
          </a:r>
        </a:p>
      </dgm:t>
    </dgm:pt>
    <dgm:pt modelId="{6E366902-FC6C-4FFE-B38D-D9D1D93279D0}" type="parTrans" cxnId="{3BC0DAC2-3369-4DE2-B50C-AD18F025F24A}">
      <dgm:prSet/>
      <dgm:spPr/>
      <dgm:t>
        <a:bodyPr/>
        <a:lstStyle/>
        <a:p>
          <a:endParaRPr lang="en-US"/>
        </a:p>
      </dgm:t>
    </dgm:pt>
    <dgm:pt modelId="{8F6B4E43-9EE1-4C87-A396-C35235CB6425}" type="sibTrans" cxnId="{3BC0DAC2-3369-4DE2-B50C-AD18F025F24A}">
      <dgm:prSet/>
      <dgm:spPr/>
      <dgm:t>
        <a:bodyPr/>
        <a:lstStyle/>
        <a:p>
          <a:endParaRPr lang="en-US"/>
        </a:p>
      </dgm:t>
    </dgm:pt>
    <dgm:pt modelId="{34A91CF6-A1A0-49D9-A701-8F0FE2EFAED2}">
      <dgm:prSet/>
      <dgm:spPr/>
      <dgm:t>
        <a:bodyPr/>
        <a:lstStyle/>
        <a:p>
          <a:r>
            <a:rPr lang="en-US" dirty="0"/>
            <a:t>Data Analysis</a:t>
          </a:r>
        </a:p>
      </dgm:t>
    </dgm:pt>
    <dgm:pt modelId="{FA587989-6535-41F2-9CE8-8787B9B7D35D}" type="parTrans" cxnId="{81F334DF-25A3-4789-9A8E-EB2E8881103D}">
      <dgm:prSet/>
      <dgm:spPr/>
      <dgm:t>
        <a:bodyPr/>
        <a:lstStyle/>
        <a:p>
          <a:endParaRPr lang="en-US"/>
        </a:p>
      </dgm:t>
    </dgm:pt>
    <dgm:pt modelId="{44AE80F0-A89B-475F-99BC-989C775C11A3}" type="sibTrans" cxnId="{81F334DF-25A3-4789-9A8E-EB2E8881103D}">
      <dgm:prSet/>
      <dgm:spPr/>
      <dgm:t>
        <a:bodyPr/>
        <a:lstStyle/>
        <a:p>
          <a:endParaRPr lang="en-US"/>
        </a:p>
      </dgm:t>
    </dgm:pt>
    <dgm:pt modelId="{E5C19DE7-8F71-491B-9686-A46671111D1D}" type="pres">
      <dgm:prSet presAssocID="{203A9405-DEAB-4A69-950A-CDECE0E62DDC}" presName="rootnode" presStyleCnt="0">
        <dgm:presLayoutVars>
          <dgm:chMax/>
          <dgm:chPref/>
          <dgm:dir/>
          <dgm:animLvl val="lvl"/>
        </dgm:presLayoutVars>
      </dgm:prSet>
      <dgm:spPr/>
    </dgm:pt>
    <dgm:pt modelId="{5D5EFE74-CC67-4581-880B-BB59BDEE2F82}" type="pres">
      <dgm:prSet presAssocID="{2B62E968-71A7-450C-9901-5704E7F91CD2}" presName="composite" presStyleCnt="0"/>
      <dgm:spPr/>
    </dgm:pt>
    <dgm:pt modelId="{13514619-96BF-452A-9BC8-6CF3B9BCA50C}" type="pres">
      <dgm:prSet presAssocID="{2B62E968-71A7-450C-9901-5704E7F91CD2}" presName="bentUpArrow1" presStyleLbl="alignImgPlace1" presStyleIdx="0" presStyleCnt="4"/>
      <dgm:spPr/>
    </dgm:pt>
    <dgm:pt modelId="{292FF4A4-21FD-42D8-97E3-858F5C5CAC05}" type="pres">
      <dgm:prSet presAssocID="{2B62E968-71A7-450C-9901-5704E7F91CD2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2D8E0CCE-88A5-4F21-8F40-FCA6FD5016B4}" type="pres">
      <dgm:prSet presAssocID="{2B62E968-71A7-450C-9901-5704E7F91CD2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16F6052-BE49-42FE-B9B1-FA702FD205BB}" type="pres">
      <dgm:prSet presAssocID="{37C9CF5E-1757-43D4-81BB-FDD00085EB99}" presName="sibTrans" presStyleCnt="0"/>
      <dgm:spPr/>
    </dgm:pt>
    <dgm:pt modelId="{34E34096-0CDB-4059-A92A-28AC344F0F47}" type="pres">
      <dgm:prSet presAssocID="{A1A2B29A-39D4-4051-B265-E71D1741C5CE}" presName="composite" presStyleCnt="0"/>
      <dgm:spPr/>
    </dgm:pt>
    <dgm:pt modelId="{3D7D87FC-94E7-4ED2-BCB7-878801F2C2DC}" type="pres">
      <dgm:prSet presAssocID="{A1A2B29A-39D4-4051-B265-E71D1741C5CE}" presName="bentUpArrow1" presStyleLbl="alignImgPlace1" presStyleIdx="1" presStyleCnt="4"/>
      <dgm:spPr/>
    </dgm:pt>
    <dgm:pt modelId="{02D7C4CF-E1A4-4DA6-8433-680BB828F0C5}" type="pres">
      <dgm:prSet presAssocID="{A1A2B29A-39D4-4051-B265-E71D1741C5CE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A686106A-029A-44C6-866E-849239950187}" type="pres">
      <dgm:prSet presAssocID="{A1A2B29A-39D4-4051-B265-E71D1741C5CE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F375CAE-9581-4331-98A6-CF1E794E4F0E}" type="pres">
      <dgm:prSet presAssocID="{13A9E1C9-271A-4BBB-ADAD-2EE45DBFEBC2}" presName="sibTrans" presStyleCnt="0"/>
      <dgm:spPr/>
    </dgm:pt>
    <dgm:pt modelId="{BAF5D35A-3154-42AB-B64B-3E6B7DE35FCE}" type="pres">
      <dgm:prSet presAssocID="{1A1F1A10-DB2E-4AA8-8F80-F730AA8F57CD}" presName="composite" presStyleCnt="0"/>
      <dgm:spPr/>
    </dgm:pt>
    <dgm:pt modelId="{84519A65-D553-4544-8E5E-C87BCA007BE8}" type="pres">
      <dgm:prSet presAssocID="{1A1F1A10-DB2E-4AA8-8F80-F730AA8F57CD}" presName="bentUpArrow1" presStyleLbl="alignImgPlace1" presStyleIdx="2" presStyleCnt="4"/>
      <dgm:spPr/>
    </dgm:pt>
    <dgm:pt modelId="{930F6F2E-9618-4076-A838-33D455B51E3F}" type="pres">
      <dgm:prSet presAssocID="{1A1F1A10-DB2E-4AA8-8F80-F730AA8F57CD}" presName="ParentText" presStyleLbl="node1" presStyleIdx="2" presStyleCnt="5" custScaleX="129913">
        <dgm:presLayoutVars>
          <dgm:chMax val="1"/>
          <dgm:chPref val="1"/>
          <dgm:bulletEnabled val="1"/>
        </dgm:presLayoutVars>
      </dgm:prSet>
      <dgm:spPr/>
    </dgm:pt>
    <dgm:pt modelId="{6C197027-0C50-4C02-BBB8-E152D65EA248}" type="pres">
      <dgm:prSet presAssocID="{1A1F1A10-DB2E-4AA8-8F80-F730AA8F57C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2E51154-73C5-4A18-8CD0-6EACA51455F1}" type="pres">
      <dgm:prSet presAssocID="{46FF89CF-F799-42AC-B40B-08BCA1997890}" presName="sibTrans" presStyleCnt="0"/>
      <dgm:spPr/>
    </dgm:pt>
    <dgm:pt modelId="{348B7A52-B0B5-41E0-8500-3E3021DDA1EE}" type="pres">
      <dgm:prSet presAssocID="{E0039C3B-EF0F-4159-93FA-4C3652ECC9A0}" presName="composite" presStyleCnt="0"/>
      <dgm:spPr/>
    </dgm:pt>
    <dgm:pt modelId="{AD31347D-EFFE-4875-893E-7B3472C47458}" type="pres">
      <dgm:prSet presAssocID="{E0039C3B-EF0F-4159-93FA-4C3652ECC9A0}" presName="bentUpArrow1" presStyleLbl="alignImgPlace1" presStyleIdx="3" presStyleCnt="4"/>
      <dgm:spPr/>
    </dgm:pt>
    <dgm:pt modelId="{E5E15537-B517-4243-B873-862045E99C39}" type="pres">
      <dgm:prSet presAssocID="{E0039C3B-EF0F-4159-93FA-4C3652ECC9A0}" presName="ParentText" presStyleLbl="node1" presStyleIdx="3" presStyleCnt="5" custScaleX="148726">
        <dgm:presLayoutVars>
          <dgm:chMax val="1"/>
          <dgm:chPref val="1"/>
          <dgm:bulletEnabled val="1"/>
        </dgm:presLayoutVars>
      </dgm:prSet>
      <dgm:spPr/>
    </dgm:pt>
    <dgm:pt modelId="{0929F169-8EC7-4E6B-86F9-B8B8517D6DD6}" type="pres">
      <dgm:prSet presAssocID="{E0039C3B-EF0F-4159-93FA-4C3652ECC9A0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10FB546-7CCF-4B18-9EF3-1B91BC9D1537}" type="pres">
      <dgm:prSet presAssocID="{8F6B4E43-9EE1-4C87-A396-C35235CB6425}" presName="sibTrans" presStyleCnt="0"/>
      <dgm:spPr/>
    </dgm:pt>
    <dgm:pt modelId="{49C77380-F79F-4293-85CF-AFF633E4E8DF}" type="pres">
      <dgm:prSet presAssocID="{34A91CF6-A1A0-49D9-A701-8F0FE2EFAED2}" presName="composite" presStyleCnt="0"/>
      <dgm:spPr/>
    </dgm:pt>
    <dgm:pt modelId="{0F6B72A1-CF19-4DFF-BF5D-B88CB580AD5D}" type="pres">
      <dgm:prSet presAssocID="{34A91CF6-A1A0-49D9-A701-8F0FE2EFAED2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C2106009-760D-4EA7-A52E-84C19A34C106}" type="presOf" srcId="{2B62E968-71A7-450C-9901-5704E7F91CD2}" destId="{292FF4A4-21FD-42D8-97E3-858F5C5CAC05}" srcOrd="0" destOrd="0" presId="urn:microsoft.com/office/officeart/2005/8/layout/StepDownProcess"/>
    <dgm:cxn modelId="{1E39BD70-A940-44ED-88E4-EC84F19B0783}" type="presOf" srcId="{34A91CF6-A1A0-49D9-A701-8F0FE2EFAED2}" destId="{0F6B72A1-CF19-4DFF-BF5D-B88CB580AD5D}" srcOrd="0" destOrd="0" presId="urn:microsoft.com/office/officeart/2005/8/layout/StepDownProcess"/>
    <dgm:cxn modelId="{FA2FD18D-7002-42F0-8021-95D5C3707F08}" type="presOf" srcId="{203A9405-DEAB-4A69-950A-CDECE0E62DDC}" destId="{E5C19DE7-8F71-491B-9686-A46671111D1D}" srcOrd="0" destOrd="0" presId="urn:microsoft.com/office/officeart/2005/8/layout/StepDownProcess"/>
    <dgm:cxn modelId="{82A1598E-44A6-49EA-8E8D-9A8230DCD797}" srcId="{203A9405-DEAB-4A69-950A-CDECE0E62DDC}" destId="{2B62E968-71A7-450C-9901-5704E7F91CD2}" srcOrd="0" destOrd="0" parTransId="{5E0EF501-F083-4094-A3CC-A76C634D2E5B}" sibTransId="{37C9CF5E-1757-43D4-81BB-FDD00085EB99}"/>
    <dgm:cxn modelId="{D0563192-B000-4CB1-8B23-7CCD8E559E7B}" type="presOf" srcId="{1A1F1A10-DB2E-4AA8-8F80-F730AA8F57CD}" destId="{930F6F2E-9618-4076-A838-33D455B51E3F}" srcOrd="0" destOrd="0" presId="urn:microsoft.com/office/officeart/2005/8/layout/StepDownProcess"/>
    <dgm:cxn modelId="{3BC0DAC2-3369-4DE2-B50C-AD18F025F24A}" srcId="{203A9405-DEAB-4A69-950A-CDECE0E62DDC}" destId="{E0039C3B-EF0F-4159-93FA-4C3652ECC9A0}" srcOrd="3" destOrd="0" parTransId="{6E366902-FC6C-4FFE-B38D-D9D1D93279D0}" sibTransId="{8F6B4E43-9EE1-4C87-A396-C35235CB6425}"/>
    <dgm:cxn modelId="{70D536C8-E970-4EBF-B724-0A72C5633E08}" type="presOf" srcId="{A1A2B29A-39D4-4051-B265-E71D1741C5CE}" destId="{02D7C4CF-E1A4-4DA6-8433-680BB828F0C5}" srcOrd="0" destOrd="0" presId="urn:microsoft.com/office/officeart/2005/8/layout/StepDownProcess"/>
    <dgm:cxn modelId="{81F334DF-25A3-4789-9A8E-EB2E8881103D}" srcId="{203A9405-DEAB-4A69-950A-CDECE0E62DDC}" destId="{34A91CF6-A1A0-49D9-A701-8F0FE2EFAED2}" srcOrd="4" destOrd="0" parTransId="{FA587989-6535-41F2-9CE8-8787B9B7D35D}" sibTransId="{44AE80F0-A89B-475F-99BC-989C775C11A3}"/>
    <dgm:cxn modelId="{DDB476E0-1262-4591-8AE5-2653D46A121A}" srcId="{203A9405-DEAB-4A69-950A-CDECE0E62DDC}" destId="{1A1F1A10-DB2E-4AA8-8F80-F730AA8F57CD}" srcOrd="2" destOrd="0" parTransId="{0EA73AFB-431C-423C-A07E-BFD7BB2EC555}" sibTransId="{46FF89CF-F799-42AC-B40B-08BCA1997890}"/>
    <dgm:cxn modelId="{6993D2E6-4B92-4FBE-B736-26709A0F3E05}" srcId="{203A9405-DEAB-4A69-950A-CDECE0E62DDC}" destId="{A1A2B29A-39D4-4051-B265-E71D1741C5CE}" srcOrd="1" destOrd="0" parTransId="{F17D2CF0-688C-4F27-BE8B-58385EEB934B}" sibTransId="{13A9E1C9-271A-4BBB-ADAD-2EE45DBFEBC2}"/>
    <dgm:cxn modelId="{3E2CE7F7-9D2B-4EB7-A59A-3AF5B23C70F6}" type="presOf" srcId="{E0039C3B-EF0F-4159-93FA-4C3652ECC9A0}" destId="{E5E15537-B517-4243-B873-862045E99C39}" srcOrd="0" destOrd="0" presId="urn:microsoft.com/office/officeart/2005/8/layout/StepDownProcess"/>
    <dgm:cxn modelId="{8DD65F6C-5737-4A12-8EA9-4CF228812808}" type="presParOf" srcId="{E5C19DE7-8F71-491B-9686-A46671111D1D}" destId="{5D5EFE74-CC67-4581-880B-BB59BDEE2F82}" srcOrd="0" destOrd="0" presId="urn:microsoft.com/office/officeart/2005/8/layout/StepDownProcess"/>
    <dgm:cxn modelId="{10AC2BC3-3119-415E-9BB4-531053882D24}" type="presParOf" srcId="{5D5EFE74-CC67-4581-880B-BB59BDEE2F82}" destId="{13514619-96BF-452A-9BC8-6CF3B9BCA50C}" srcOrd="0" destOrd="0" presId="urn:microsoft.com/office/officeart/2005/8/layout/StepDownProcess"/>
    <dgm:cxn modelId="{A6E63712-4A81-44C0-84A7-432FC3499B9C}" type="presParOf" srcId="{5D5EFE74-CC67-4581-880B-BB59BDEE2F82}" destId="{292FF4A4-21FD-42D8-97E3-858F5C5CAC05}" srcOrd="1" destOrd="0" presId="urn:microsoft.com/office/officeart/2005/8/layout/StepDownProcess"/>
    <dgm:cxn modelId="{F0431AB7-03F7-418C-AF71-79422A79CCE9}" type="presParOf" srcId="{5D5EFE74-CC67-4581-880B-BB59BDEE2F82}" destId="{2D8E0CCE-88A5-4F21-8F40-FCA6FD5016B4}" srcOrd="2" destOrd="0" presId="urn:microsoft.com/office/officeart/2005/8/layout/StepDownProcess"/>
    <dgm:cxn modelId="{1DFF08F9-1A86-47BB-82C2-06C756EEC796}" type="presParOf" srcId="{E5C19DE7-8F71-491B-9686-A46671111D1D}" destId="{516F6052-BE49-42FE-B9B1-FA702FD205BB}" srcOrd="1" destOrd="0" presId="urn:microsoft.com/office/officeart/2005/8/layout/StepDownProcess"/>
    <dgm:cxn modelId="{1943AF38-91D3-4C70-917E-903AE1F3C52F}" type="presParOf" srcId="{E5C19DE7-8F71-491B-9686-A46671111D1D}" destId="{34E34096-0CDB-4059-A92A-28AC344F0F47}" srcOrd="2" destOrd="0" presId="urn:microsoft.com/office/officeart/2005/8/layout/StepDownProcess"/>
    <dgm:cxn modelId="{458F0B1E-4083-49EE-82AF-123025357796}" type="presParOf" srcId="{34E34096-0CDB-4059-A92A-28AC344F0F47}" destId="{3D7D87FC-94E7-4ED2-BCB7-878801F2C2DC}" srcOrd="0" destOrd="0" presId="urn:microsoft.com/office/officeart/2005/8/layout/StepDownProcess"/>
    <dgm:cxn modelId="{D8FB5052-CEFF-40E1-83C2-B05BD28BC483}" type="presParOf" srcId="{34E34096-0CDB-4059-A92A-28AC344F0F47}" destId="{02D7C4CF-E1A4-4DA6-8433-680BB828F0C5}" srcOrd="1" destOrd="0" presId="urn:microsoft.com/office/officeart/2005/8/layout/StepDownProcess"/>
    <dgm:cxn modelId="{AFD9F665-2F64-4679-BE8C-795A81C306D6}" type="presParOf" srcId="{34E34096-0CDB-4059-A92A-28AC344F0F47}" destId="{A686106A-029A-44C6-866E-849239950187}" srcOrd="2" destOrd="0" presId="urn:microsoft.com/office/officeart/2005/8/layout/StepDownProcess"/>
    <dgm:cxn modelId="{8B6E3E05-0E39-49BE-86ED-4A438942632C}" type="presParOf" srcId="{E5C19DE7-8F71-491B-9686-A46671111D1D}" destId="{6F375CAE-9581-4331-98A6-CF1E794E4F0E}" srcOrd="3" destOrd="0" presId="urn:microsoft.com/office/officeart/2005/8/layout/StepDownProcess"/>
    <dgm:cxn modelId="{4DE8AB1B-5BA4-4238-8A52-F2D042C1E2AB}" type="presParOf" srcId="{E5C19DE7-8F71-491B-9686-A46671111D1D}" destId="{BAF5D35A-3154-42AB-B64B-3E6B7DE35FCE}" srcOrd="4" destOrd="0" presId="urn:microsoft.com/office/officeart/2005/8/layout/StepDownProcess"/>
    <dgm:cxn modelId="{24355389-9C4C-423C-A776-438A455BEDF3}" type="presParOf" srcId="{BAF5D35A-3154-42AB-B64B-3E6B7DE35FCE}" destId="{84519A65-D553-4544-8E5E-C87BCA007BE8}" srcOrd="0" destOrd="0" presId="urn:microsoft.com/office/officeart/2005/8/layout/StepDownProcess"/>
    <dgm:cxn modelId="{BEF75D7F-3C9E-4B54-86FC-8E5DEDAF3182}" type="presParOf" srcId="{BAF5D35A-3154-42AB-B64B-3E6B7DE35FCE}" destId="{930F6F2E-9618-4076-A838-33D455B51E3F}" srcOrd="1" destOrd="0" presId="urn:microsoft.com/office/officeart/2005/8/layout/StepDownProcess"/>
    <dgm:cxn modelId="{2C5FCA3B-ADC5-48D1-8324-75124933D5A8}" type="presParOf" srcId="{BAF5D35A-3154-42AB-B64B-3E6B7DE35FCE}" destId="{6C197027-0C50-4C02-BBB8-E152D65EA248}" srcOrd="2" destOrd="0" presId="urn:microsoft.com/office/officeart/2005/8/layout/StepDownProcess"/>
    <dgm:cxn modelId="{A994DDF9-6A87-4A85-B856-B809C79F7F11}" type="presParOf" srcId="{E5C19DE7-8F71-491B-9686-A46671111D1D}" destId="{F2E51154-73C5-4A18-8CD0-6EACA51455F1}" srcOrd="5" destOrd="0" presId="urn:microsoft.com/office/officeart/2005/8/layout/StepDownProcess"/>
    <dgm:cxn modelId="{549F55A8-CF2C-4D22-B620-41248584A21A}" type="presParOf" srcId="{E5C19DE7-8F71-491B-9686-A46671111D1D}" destId="{348B7A52-B0B5-41E0-8500-3E3021DDA1EE}" srcOrd="6" destOrd="0" presId="urn:microsoft.com/office/officeart/2005/8/layout/StepDownProcess"/>
    <dgm:cxn modelId="{5D484E0D-CD8F-421B-AE7F-8A37CE1113C7}" type="presParOf" srcId="{348B7A52-B0B5-41E0-8500-3E3021DDA1EE}" destId="{AD31347D-EFFE-4875-893E-7B3472C47458}" srcOrd="0" destOrd="0" presId="urn:microsoft.com/office/officeart/2005/8/layout/StepDownProcess"/>
    <dgm:cxn modelId="{75408553-2AE0-4F7E-B1E4-29B90EF10EA8}" type="presParOf" srcId="{348B7A52-B0B5-41E0-8500-3E3021DDA1EE}" destId="{E5E15537-B517-4243-B873-862045E99C39}" srcOrd="1" destOrd="0" presId="urn:microsoft.com/office/officeart/2005/8/layout/StepDownProcess"/>
    <dgm:cxn modelId="{0854B38B-6A32-461B-BBBC-A6CDD43E96DF}" type="presParOf" srcId="{348B7A52-B0B5-41E0-8500-3E3021DDA1EE}" destId="{0929F169-8EC7-4E6B-86F9-B8B8517D6DD6}" srcOrd="2" destOrd="0" presId="urn:microsoft.com/office/officeart/2005/8/layout/StepDownProcess"/>
    <dgm:cxn modelId="{6CA8FC41-FEAA-4A0B-B1EA-4CCBFA754A7D}" type="presParOf" srcId="{E5C19DE7-8F71-491B-9686-A46671111D1D}" destId="{710FB546-7CCF-4B18-9EF3-1B91BC9D1537}" srcOrd="7" destOrd="0" presId="urn:microsoft.com/office/officeart/2005/8/layout/StepDownProcess"/>
    <dgm:cxn modelId="{0ACF972D-78F2-49D4-AA0B-29D188F8B3AC}" type="presParOf" srcId="{E5C19DE7-8F71-491B-9686-A46671111D1D}" destId="{49C77380-F79F-4293-85CF-AFF633E4E8DF}" srcOrd="8" destOrd="0" presId="urn:microsoft.com/office/officeart/2005/8/layout/StepDownProcess"/>
    <dgm:cxn modelId="{7655687E-2124-4F65-80A3-A0492FE0A3B4}" type="presParOf" srcId="{49C77380-F79F-4293-85CF-AFF633E4E8DF}" destId="{0F6B72A1-CF19-4DFF-BF5D-B88CB580AD5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14619-96BF-452A-9BC8-6CF3B9BCA50C}">
      <dsp:nvSpPr>
        <dsp:cNvPr id="0" name=""/>
        <dsp:cNvSpPr/>
      </dsp:nvSpPr>
      <dsp:spPr>
        <a:xfrm rot="5400000">
          <a:off x="2126776" y="807128"/>
          <a:ext cx="702431" cy="799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FF4A4-21FD-42D8-97E3-858F5C5CAC05}">
      <dsp:nvSpPr>
        <dsp:cNvPr id="0" name=""/>
        <dsp:cNvSpPr/>
      </dsp:nvSpPr>
      <dsp:spPr>
        <a:xfrm>
          <a:off x="1940674" y="28468"/>
          <a:ext cx="1182481" cy="82769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Extraction</a:t>
          </a:r>
        </a:p>
      </dsp:txBody>
      <dsp:txXfrm>
        <a:off x="1981086" y="68880"/>
        <a:ext cx="1101657" cy="746874"/>
      </dsp:txXfrm>
    </dsp:sp>
    <dsp:sp modelId="{2D8E0CCE-88A5-4F21-8F40-FCA6FD5016B4}">
      <dsp:nvSpPr>
        <dsp:cNvPr id="0" name=""/>
        <dsp:cNvSpPr/>
      </dsp:nvSpPr>
      <dsp:spPr>
        <a:xfrm>
          <a:off x="3123155" y="107408"/>
          <a:ext cx="860024" cy="66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D87FC-94E7-4ED2-BCB7-878801F2C2DC}">
      <dsp:nvSpPr>
        <dsp:cNvPr id="0" name=""/>
        <dsp:cNvSpPr/>
      </dsp:nvSpPr>
      <dsp:spPr>
        <a:xfrm rot="5400000">
          <a:off x="3107178" y="1736906"/>
          <a:ext cx="702431" cy="799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7C4CF-E1A4-4DA6-8433-680BB828F0C5}">
      <dsp:nvSpPr>
        <dsp:cNvPr id="0" name=""/>
        <dsp:cNvSpPr/>
      </dsp:nvSpPr>
      <dsp:spPr>
        <a:xfrm>
          <a:off x="2921077" y="958247"/>
          <a:ext cx="1182481" cy="82769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Identification of chemical compounds</a:t>
          </a:r>
        </a:p>
      </dsp:txBody>
      <dsp:txXfrm>
        <a:off x="2961489" y="998659"/>
        <a:ext cx="1101657" cy="746874"/>
      </dsp:txXfrm>
    </dsp:sp>
    <dsp:sp modelId="{A686106A-029A-44C6-866E-849239950187}">
      <dsp:nvSpPr>
        <dsp:cNvPr id="0" name=""/>
        <dsp:cNvSpPr/>
      </dsp:nvSpPr>
      <dsp:spPr>
        <a:xfrm>
          <a:off x="4103558" y="1037187"/>
          <a:ext cx="860024" cy="66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19A65-D553-4544-8E5E-C87BCA007BE8}">
      <dsp:nvSpPr>
        <dsp:cNvPr id="0" name=""/>
        <dsp:cNvSpPr/>
      </dsp:nvSpPr>
      <dsp:spPr>
        <a:xfrm rot="5400000">
          <a:off x="4264439" y="2666685"/>
          <a:ext cx="702431" cy="799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F6F2E-9618-4076-A838-33D455B51E3F}">
      <dsp:nvSpPr>
        <dsp:cNvPr id="0" name=""/>
        <dsp:cNvSpPr/>
      </dsp:nvSpPr>
      <dsp:spPr>
        <a:xfrm>
          <a:off x="3901479" y="1888025"/>
          <a:ext cx="1536196" cy="82769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Characterization of Kidney stones</a:t>
          </a:r>
        </a:p>
      </dsp:txBody>
      <dsp:txXfrm>
        <a:off x="3941891" y="1928437"/>
        <a:ext cx="1455372" cy="746874"/>
      </dsp:txXfrm>
    </dsp:sp>
    <dsp:sp modelId="{6C197027-0C50-4C02-BBB8-E152D65EA248}">
      <dsp:nvSpPr>
        <dsp:cNvPr id="0" name=""/>
        <dsp:cNvSpPr/>
      </dsp:nvSpPr>
      <dsp:spPr>
        <a:xfrm>
          <a:off x="5260818" y="1966965"/>
          <a:ext cx="860024" cy="66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1347D-EFFE-4875-893E-7B3472C47458}">
      <dsp:nvSpPr>
        <dsp:cNvPr id="0" name=""/>
        <dsp:cNvSpPr/>
      </dsp:nvSpPr>
      <dsp:spPr>
        <a:xfrm rot="5400000">
          <a:off x="5356071" y="3596463"/>
          <a:ext cx="702431" cy="799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15537-B517-4243-B873-862045E99C39}">
      <dsp:nvSpPr>
        <dsp:cNvPr id="0" name=""/>
        <dsp:cNvSpPr/>
      </dsp:nvSpPr>
      <dsp:spPr>
        <a:xfrm>
          <a:off x="4881882" y="2817804"/>
          <a:ext cx="1758657" cy="82769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Kidney stones dissolution test</a:t>
          </a:r>
        </a:p>
      </dsp:txBody>
      <dsp:txXfrm>
        <a:off x="4922294" y="2858216"/>
        <a:ext cx="1677833" cy="746874"/>
      </dsp:txXfrm>
    </dsp:sp>
    <dsp:sp modelId="{0929F169-8EC7-4E6B-86F9-B8B8517D6DD6}">
      <dsp:nvSpPr>
        <dsp:cNvPr id="0" name=""/>
        <dsp:cNvSpPr/>
      </dsp:nvSpPr>
      <dsp:spPr>
        <a:xfrm>
          <a:off x="6352451" y="2896744"/>
          <a:ext cx="860024" cy="66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B72A1-CF19-4DFF-BF5D-B88CB580AD5D}">
      <dsp:nvSpPr>
        <dsp:cNvPr id="0" name=""/>
        <dsp:cNvSpPr/>
      </dsp:nvSpPr>
      <dsp:spPr>
        <a:xfrm>
          <a:off x="5862284" y="3747582"/>
          <a:ext cx="1182481" cy="82769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Analysis</a:t>
          </a:r>
        </a:p>
      </dsp:txBody>
      <dsp:txXfrm>
        <a:off x="5902696" y="3787994"/>
        <a:ext cx="1101657" cy="746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808225"/>
            <a:ext cx="8246070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3487980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4C1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>
            <a:lvl1pPr algn="l">
              <a:defRPr sz="2800">
                <a:solidFill>
                  <a:srgbClr val="4C1200"/>
                </a:solidFill>
              </a:defRPr>
            </a:lvl1pPr>
            <a:lvl2pPr algn="l">
              <a:defRPr>
                <a:solidFill>
                  <a:srgbClr val="4C1200"/>
                </a:solidFill>
              </a:defRPr>
            </a:lvl2pPr>
            <a:lvl3pPr algn="l">
              <a:defRPr>
                <a:solidFill>
                  <a:srgbClr val="4C1200"/>
                </a:solidFill>
              </a:defRPr>
            </a:lvl3pPr>
            <a:lvl4pPr algn="l">
              <a:defRPr>
                <a:solidFill>
                  <a:srgbClr val="4C1200"/>
                </a:solidFill>
              </a:defRPr>
            </a:lvl4pPr>
            <a:lvl5pPr algn="l">
              <a:defRPr>
                <a:solidFill>
                  <a:srgbClr val="4C12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7405"/>
            <a:ext cx="6260904" cy="3511061"/>
          </a:xfrm>
        </p:spPr>
        <p:txBody>
          <a:bodyPr/>
          <a:lstStyle>
            <a:lvl1pPr>
              <a:defRPr sz="2800">
                <a:solidFill>
                  <a:srgbClr val="4C1200"/>
                </a:solidFill>
              </a:defRPr>
            </a:lvl1pPr>
            <a:lvl2pPr>
              <a:defRPr>
                <a:solidFill>
                  <a:srgbClr val="4C1200"/>
                </a:solidFill>
              </a:defRPr>
            </a:lvl2pPr>
            <a:lvl3pPr>
              <a:defRPr>
                <a:solidFill>
                  <a:srgbClr val="4C1200"/>
                </a:solidFill>
              </a:defRPr>
            </a:lvl3pPr>
            <a:lvl4pPr>
              <a:defRPr>
                <a:solidFill>
                  <a:srgbClr val="4C1200"/>
                </a:solidFill>
              </a:defRPr>
            </a:lvl4pPr>
            <a:lvl5pPr>
              <a:defRPr>
                <a:solidFill>
                  <a:srgbClr val="4C12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284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4C12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4C1200"/>
                </a:solidFill>
              </a:defRPr>
            </a:lvl1pPr>
            <a:lvl2pPr algn="ctr">
              <a:defRPr sz="2000">
                <a:solidFill>
                  <a:srgbClr val="4C1200"/>
                </a:solidFill>
              </a:defRPr>
            </a:lvl2pPr>
            <a:lvl3pPr algn="ctr">
              <a:defRPr sz="1800">
                <a:solidFill>
                  <a:srgbClr val="4C1200"/>
                </a:solidFill>
              </a:defRPr>
            </a:lvl3pPr>
            <a:lvl4pPr algn="ctr">
              <a:defRPr sz="1600">
                <a:solidFill>
                  <a:srgbClr val="4C1200"/>
                </a:solidFill>
              </a:defRPr>
            </a:lvl4pPr>
            <a:lvl5pPr algn="ctr">
              <a:defRPr sz="1600">
                <a:solidFill>
                  <a:srgbClr val="4C12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4C12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4C1200"/>
                </a:solidFill>
              </a:defRPr>
            </a:lvl1pPr>
            <a:lvl2pPr algn="ctr">
              <a:defRPr sz="2000">
                <a:solidFill>
                  <a:srgbClr val="4C1200"/>
                </a:solidFill>
              </a:defRPr>
            </a:lvl2pPr>
            <a:lvl3pPr algn="ctr">
              <a:defRPr sz="1800">
                <a:solidFill>
                  <a:srgbClr val="4C1200"/>
                </a:solidFill>
              </a:defRPr>
            </a:lvl3pPr>
            <a:lvl4pPr algn="ctr">
              <a:defRPr sz="1600">
                <a:solidFill>
                  <a:srgbClr val="4C1200"/>
                </a:solidFill>
              </a:defRPr>
            </a:lvl4pPr>
            <a:lvl5pPr algn="ctr">
              <a:defRPr sz="1600">
                <a:solidFill>
                  <a:srgbClr val="4C12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179" y="1808225"/>
            <a:ext cx="4733855" cy="1527050"/>
          </a:xfrm>
        </p:spPr>
        <p:txBody>
          <a:bodyPr>
            <a:normAutofit/>
          </a:bodyPr>
          <a:lstStyle/>
          <a:p>
            <a:r>
              <a:rPr lang="en-US" sz="2800" b="0" i="0" dirty="0" err="1">
                <a:effectLst/>
                <a:latin typeface="Roboto" panose="02000000000000000000" pitchFamily="2" charset="0"/>
              </a:rPr>
              <a:t>Antinephrolithiasis</a:t>
            </a:r>
            <a:r>
              <a:rPr lang="en-US" sz="2800" b="0" i="0" dirty="0">
                <a:effectLst/>
                <a:latin typeface="Roboto" panose="02000000000000000000" pitchFamily="2" charset="0"/>
              </a:rPr>
              <a:t> Activity of Ethanolic </a:t>
            </a:r>
            <a:r>
              <a:rPr lang="en-US" sz="2800" dirty="0">
                <a:latin typeface="Roboto" panose="02000000000000000000" pitchFamily="2" charset="0"/>
              </a:rPr>
              <a:t>E</a:t>
            </a:r>
            <a:r>
              <a:rPr lang="en-US" sz="2800" b="0" i="0" dirty="0">
                <a:effectLst/>
                <a:latin typeface="Roboto" panose="02000000000000000000" pitchFamily="2" charset="0"/>
              </a:rPr>
              <a:t>xtract of </a:t>
            </a:r>
            <a:r>
              <a:rPr lang="en-US" sz="2800" b="0" i="1" dirty="0" err="1">
                <a:effectLst/>
                <a:latin typeface="Roboto" panose="02000000000000000000" pitchFamily="2" charset="0"/>
              </a:rPr>
              <a:t>Uncaria</a:t>
            </a:r>
            <a:r>
              <a:rPr lang="en-US" sz="2800" b="0" i="1" dirty="0">
                <a:effectLst/>
                <a:latin typeface="Roboto" panose="02000000000000000000" pitchFamily="2" charset="0"/>
              </a:rPr>
              <a:t> </a:t>
            </a:r>
            <a:r>
              <a:rPr lang="en-US" sz="2800" b="0" i="1" dirty="0" err="1">
                <a:effectLst/>
                <a:latin typeface="Roboto" panose="02000000000000000000" pitchFamily="2" charset="0"/>
              </a:rPr>
              <a:t>gambir</a:t>
            </a:r>
            <a:r>
              <a:rPr lang="en-US" sz="2800" b="0" i="1" dirty="0"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 err="1">
                <a:effectLst/>
                <a:latin typeface="Roboto" panose="02000000000000000000" pitchFamily="2" charset="0"/>
              </a:rPr>
              <a:t>Roxb</a:t>
            </a:r>
            <a:r>
              <a:rPr lang="en-US" sz="2800" b="0" i="0" dirty="0">
                <a:effectLst/>
                <a:latin typeface="Roboto" panose="02000000000000000000" pitchFamily="2" charset="0"/>
              </a:rPr>
              <a:t> leaves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71" y="3424058"/>
            <a:ext cx="8231372" cy="763525"/>
          </a:xfrm>
        </p:spPr>
        <p:txBody>
          <a:bodyPr>
            <a:normAutofit/>
          </a:bodyPr>
          <a:lstStyle/>
          <a:p>
            <a:r>
              <a:rPr lang="en-US" sz="2000" b="1" dirty="0"/>
              <a:t>Khoirun Nisyak, </a:t>
            </a:r>
            <a:r>
              <a:rPr lang="en-US" sz="2000" b="1" dirty="0" err="1"/>
              <a:t>Hardiansyah</a:t>
            </a:r>
            <a:r>
              <a:rPr lang="en-US" sz="2000" b="1" dirty="0"/>
              <a:t>, and A’yunil Hisbiyah</a:t>
            </a:r>
          </a:p>
          <a:p>
            <a:r>
              <a:rPr lang="en-US" sz="2000" dirty="0"/>
              <a:t>STIKES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Anwar </a:t>
            </a:r>
            <a:r>
              <a:rPr lang="en-US" sz="2000" dirty="0" err="1"/>
              <a:t>Medika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50885-CBF8-4682-8F4B-93E85E482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28470"/>
            <a:ext cx="1103559" cy="1013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D9E2A-02D8-46AE-9168-CCAE05251396}"/>
              </a:ext>
            </a:extLst>
          </p:cNvPr>
          <p:cNvSpPr txBox="1"/>
          <p:nvPr/>
        </p:nvSpPr>
        <p:spPr>
          <a:xfrm>
            <a:off x="754374" y="4276366"/>
            <a:ext cx="8246069" cy="738664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 – 4 November 2021</a:t>
            </a:r>
          </a:p>
          <a:p>
            <a:pPr algn="r"/>
            <a:r>
              <a:rPr lang="en-US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7</a:t>
            </a:r>
            <a:r>
              <a:rPr lang="en-US" sz="1400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 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International Conference on Pharmacy and Advanced Pharmaceutical Sciences (ICPAPS 2021) &amp;</a:t>
            </a:r>
          </a:p>
          <a:p>
            <a:pPr algn="r"/>
            <a:r>
              <a:rPr lang="en-US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12</a:t>
            </a:r>
            <a:r>
              <a:rPr lang="en-US" sz="1400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Annual Conference of the Indonesian Society for Cancer Chemoprevention (ISCC 2021)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1BA81-5700-4878-A2E4-AF0479989325}"/>
              </a:ext>
            </a:extLst>
          </p:cNvPr>
          <p:cNvSpPr txBox="1"/>
          <p:nvPr/>
        </p:nvSpPr>
        <p:spPr>
          <a:xfrm>
            <a:off x="296260" y="128470"/>
            <a:ext cx="30541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HMNP-4 ICPAPS – ISCC 2021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FA6479-90B0-409D-A01C-497EEF0EFC12}"/>
              </a:ext>
            </a:extLst>
          </p:cNvPr>
          <p:cNvSpPr txBox="1"/>
          <p:nvPr/>
        </p:nvSpPr>
        <p:spPr>
          <a:xfrm>
            <a:off x="1823310" y="128470"/>
            <a:ext cx="656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Kidney stone solubility test with ethanol extract of </a:t>
            </a:r>
            <a:r>
              <a:rPr lang="en-US" dirty="0" err="1"/>
              <a:t>gambir</a:t>
            </a:r>
            <a:r>
              <a:rPr lang="en-US" dirty="0"/>
              <a:t> leaves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7076B-6073-42B4-B6AE-5123D0FB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497802"/>
            <a:ext cx="7338037" cy="2226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EB74E-68C7-4F11-B17C-16BEE3D3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95" y="2736707"/>
            <a:ext cx="4330923" cy="2171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26A7D4-1502-4244-B589-AF1397761D22}"/>
              </a:ext>
            </a:extLst>
          </p:cNvPr>
          <p:cNvSpPr txBox="1"/>
          <p:nvPr/>
        </p:nvSpPr>
        <p:spPr>
          <a:xfrm>
            <a:off x="601670" y="3335275"/>
            <a:ext cx="33595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higher the concentration of </a:t>
            </a:r>
            <a:r>
              <a:rPr lang="en-US" dirty="0" err="1"/>
              <a:t>gambir</a:t>
            </a:r>
            <a:r>
              <a:rPr lang="en-US" dirty="0"/>
              <a:t> leaf extract, the higher the dissolved calcium level of kidney stones</a:t>
            </a:r>
          </a:p>
        </p:txBody>
      </p:sp>
    </p:spTree>
    <p:extLst>
      <p:ext uri="{BB962C8B-B14F-4D97-AF65-F5344CB8AC3E}">
        <p14:creationId xmlns:p14="http://schemas.microsoft.com/office/powerpoint/2010/main" val="334371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63E3-FD02-4208-B7FC-3086A0D7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128470"/>
            <a:ext cx="6260904" cy="7253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Plausible Mechanism of Reaction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BEFAFC-431E-4336-885A-F8D4EDCA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835" y="19609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26695C3-3BD4-45F7-B86A-AE9A3D36A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243734"/>
              </p:ext>
            </p:extLst>
          </p:nvPr>
        </p:nvGraphicFramePr>
        <p:xfrm>
          <a:off x="2051430" y="3530796"/>
          <a:ext cx="6861943" cy="122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S ChemDraw Drawing" r:id="rId3" imgW="7903116" imgH="1215676" progId="ChemDraw.Document.6.0">
                  <p:embed/>
                </p:oleObj>
              </mc:Choice>
              <mc:Fallback>
                <p:oleObj name="CS ChemDraw Drawing" r:id="rId3" imgW="7903116" imgH="121567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430" y="3530796"/>
                        <a:ext cx="6861943" cy="1221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5882ED7-E41F-4DC8-9ACD-016574B9F418}"/>
              </a:ext>
            </a:extLst>
          </p:cNvPr>
          <p:cNvGrpSpPr/>
          <p:nvPr/>
        </p:nvGrpSpPr>
        <p:grpSpPr>
          <a:xfrm>
            <a:off x="2281425" y="1048456"/>
            <a:ext cx="1080120" cy="959043"/>
            <a:chOff x="1269876" y="2024723"/>
            <a:chExt cx="4608511" cy="4608511"/>
          </a:xfrm>
        </p:grpSpPr>
        <p:pic>
          <p:nvPicPr>
            <p:cNvPr id="7" name="Picture 2" descr="8 Gejala Batu Ginjal pada Wanita, Pria di Awal Penyakit | Diadona.id">
              <a:extLst>
                <a:ext uri="{FF2B5EF4-FFF2-40B4-BE49-F238E27FC236}">
                  <a16:creationId xmlns:a16="http://schemas.microsoft.com/office/drawing/2014/main" id="{13F9598F-499D-4FC2-9BE0-2A98F8CD59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0" r="29129" b="25398"/>
            <a:stretch/>
          </p:blipFill>
          <p:spPr bwMode="auto">
            <a:xfrm>
              <a:off x="1269876" y="2024723"/>
              <a:ext cx="4608511" cy="460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8 Gejala Batu Ginjal pada Wanita, Pria di Awal Penyakit | Diadona.id">
              <a:extLst>
                <a:ext uri="{FF2B5EF4-FFF2-40B4-BE49-F238E27FC236}">
                  <a16:creationId xmlns:a16="http://schemas.microsoft.com/office/drawing/2014/main" id="{B8F16FFB-E214-4C6C-9A7D-B98D3F9871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5" t="27665" r="52149" b="25398"/>
            <a:stretch/>
          </p:blipFill>
          <p:spPr bwMode="auto">
            <a:xfrm rot="7758416">
              <a:off x="2313874" y="2525249"/>
              <a:ext cx="1996028" cy="2899499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E30847-51DA-454E-A589-95F73C1EE730}"/>
              </a:ext>
            </a:extLst>
          </p:cNvPr>
          <p:cNvGrpSpPr/>
          <p:nvPr/>
        </p:nvGrpSpPr>
        <p:grpSpPr>
          <a:xfrm>
            <a:off x="4113885" y="1048456"/>
            <a:ext cx="1063744" cy="886882"/>
            <a:chOff x="7197332" y="4725143"/>
            <a:chExt cx="1513367" cy="1653386"/>
          </a:xfrm>
        </p:grpSpPr>
        <p:pic>
          <p:nvPicPr>
            <p:cNvPr id="10" name="Picture 18" descr="Kimia, Cairan, Kuning, Biologi, Berbentuk Kerucut">
              <a:extLst>
                <a:ext uri="{FF2B5EF4-FFF2-40B4-BE49-F238E27FC236}">
                  <a16:creationId xmlns:a16="http://schemas.microsoft.com/office/drawing/2014/main" id="{1BBE0FC8-0C66-4443-BFB4-67F2A673B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32" y="4725143"/>
              <a:ext cx="912203" cy="131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71D857-2466-4060-A4F4-08EE4CE6EFCE}"/>
                </a:ext>
              </a:extLst>
            </p:cNvPr>
            <p:cNvGrpSpPr/>
            <p:nvPr/>
          </p:nvGrpSpPr>
          <p:grpSpPr>
            <a:xfrm>
              <a:off x="7274389" y="4759024"/>
              <a:ext cx="1436310" cy="1619505"/>
              <a:chOff x="7274389" y="4759024"/>
              <a:chExt cx="1436310" cy="1619505"/>
            </a:xfrm>
          </p:grpSpPr>
          <p:pic>
            <p:nvPicPr>
              <p:cNvPr id="12" name="Picture 18" descr="Kimia, Cairan, Kuning, Biologi, Berbentuk Kerucut">
                <a:extLst>
                  <a:ext uri="{FF2B5EF4-FFF2-40B4-BE49-F238E27FC236}">
                    <a16:creationId xmlns:a16="http://schemas.microsoft.com/office/drawing/2014/main" id="{F22FDB45-F61A-4620-B0F5-1A5B9EE60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4389" y="4759024"/>
                <a:ext cx="912203" cy="1316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8" descr="Kimia, Cairan, Kuning, Biologi, Berbentuk Kerucut">
                <a:extLst>
                  <a:ext uri="{FF2B5EF4-FFF2-40B4-BE49-F238E27FC236}">
                    <a16:creationId xmlns:a16="http://schemas.microsoft.com/office/drawing/2014/main" id="{05656EEF-7200-4F81-9437-1620506CE6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815" y="4844006"/>
                <a:ext cx="912203" cy="1316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8" descr="Kimia, Cairan, Kuning, Biologi, Berbentuk Kerucut">
                <a:extLst>
                  <a:ext uri="{FF2B5EF4-FFF2-40B4-BE49-F238E27FC236}">
                    <a16:creationId xmlns:a16="http://schemas.microsoft.com/office/drawing/2014/main" id="{286F433A-CEC2-4C18-BD12-91FD4FA79F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8165" y="4879459"/>
                <a:ext cx="912203" cy="1316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8" descr="Kimia, Cairan, Kuning, Biologi, Berbentuk Kerucut">
                <a:extLst>
                  <a:ext uri="{FF2B5EF4-FFF2-40B4-BE49-F238E27FC236}">
                    <a16:creationId xmlns:a16="http://schemas.microsoft.com/office/drawing/2014/main" id="{87104D14-12A4-4D14-A943-254FA4E623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796" y="5013176"/>
                <a:ext cx="912203" cy="1316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8" descr="Kimia, Cairan, Kuning, Biologi, Berbentuk Kerucut">
                <a:extLst>
                  <a:ext uri="{FF2B5EF4-FFF2-40B4-BE49-F238E27FC236}">
                    <a16:creationId xmlns:a16="http://schemas.microsoft.com/office/drawing/2014/main" id="{A28838BA-165D-4E84-96E2-AB899C80A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8496" y="5062323"/>
                <a:ext cx="912203" cy="1316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Plus Sign 16">
            <a:extLst>
              <a:ext uri="{FF2B5EF4-FFF2-40B4-BE49-F238E27FC236}">
                <a16:creationId xmlns:a16="http://schemas.microsoft.com/office/drawing/2014/main" id="{4C1172FB-F3BA-4939-8A89-0648BDC413B3}"/>
              </a:ext>
            </a:extLst>
          </p:cNvPr>
          <p:cNvSpPr/>
          <p:nvPr/>
        </p:nvSpPr>
        <p:spPr>
          <a:xfrm>
            <a:off x="3415708" y="1282292"/>
            <a:ext cx="446930" cy="31413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709C12-0ACF-4A6B-8B3B-389C818BA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51" y="839764"/>
            <a:ext cx="1849442" cy="10031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4F1276-9CFE-4898-8669-A2A8A56E6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51" y="2054405"/>
            <a:ext cx="2023173" cy="13649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1BB714-6937-475E-88EE-87D4E8A3F952}"/>
              </a:ext>
            </a:extLst>
          </p:cNvPr>
          <p:cNvSpPr txBox="1"/>
          <p:nvPr/>
        </p:nvSpPr>
        <p:spPr>
          <a:xfrm>
            <a:off x="7722197" y="1409346"/>
            <a:ext cx="113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catechins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CB8DA3-F6B1-4BE4-BF55-ABD7E7609121}"/>
              </a:ext>
            </a:extLst>
          </p:cNvPr>
          <p:cNvSpPr txBox="1"/>
          <p:nvPr/>
        </p:nvSpPr>
        <p:spPr>
          <a:xfrm>
            <a:off x="7565558" y="2979211"/>
            <a:ext cx="113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quercetin</a:t>
            </a:r>
          </a:p>
        </p:txBody>
      </p:sp>
    </p:spTree>
    <p:extLst>
      <p:ext uri="{BB962C8B-B14F-4D97-AF65-F5344CB8AC3E}">
        <p14:creationId xmlns:p14="http://schemas.microsoft.com/office/powerpoint/2010/main" val="277455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BE40-78DE-43A9-B507-B782CE65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640" y="72359"/>
            <a:ext cx="2901394" cy="7253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Data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B9FA8-99E2-4FFA-BD4B-5EA217A3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7" y="662795"/>
            <a:ext cx="5129967" cy="865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37BBF-E927-4DFA-B089-2FAA64EE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57" y="1670934"/>
            <a:ext cx="5016758" cy="93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619A3-DD5C-4A80-983F-B8ACB41A4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67" y="2722054"/>
            <a:ext cx="4515082" cy="887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94145-939A-4DCB-9226-00FA3E92D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55" y="3640685"/>
            <a:ext cx="5067560" cy="139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DA6573-5355-4519-8F25-98C10FD194C8}"/>
              </a:ext>
            </a:extLst>
          </p:cNvPr>
          <p:cNvSpPr txBox="1"/>
          <p:nvPr/>
        </p:nvSpPr>
        <p:spPr>
          <a:xfrm>
            <a:off x="5488230" y="1808225"/>
            <a:ext cx="305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 value &gt; F table =&gt; the concentration of gambier leaf extract (X) has an influence on dissolved calcium levels (Y).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0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2461-0B80-4EA6-BAD0-42E95FB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165" y="72359"/>
            <a:ext cx="2443280" cy="7253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075B-44D6-448E-8861-436513D1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30" y="1044700"/>
            <a:ext cx="5802789" cy="3511061"/>
          </a:xfrm>
        </p:spPr>
        <p:txBody>
          <a:bodyPr>
            <a:no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There is an effect of ethanol extract of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gambir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leaf as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antinephrolithiasis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 agent, the higher the concentration of ethanol extract gambier leaves, the higher the calcium levels of dissolved kidney stones.</a:t>
            </a:r>
          </a:p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The presence of catechin compounds in gambier leaves can react with calcium in kidney stones to form a water-soluble Ca-catechin complex.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92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E25E5-0B17-47DC-92CA-DDDD01FEAD23}"/>
              </a:ext>
            </a:extLst>
          </p:cNvPr>
          <p:cNvSpPr/>
          <p:nvPr/>
        </p:nvSpPr>
        <p:spPr>
          <a:xfrm>
            <a:off x="2431833" y="2110085"/>
            <a:ext cx="42803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600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BC31DF-6837-4418-B3BF-3FBCF710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25" y="1012217"/>
            <a:ext cx="3080925" cy="2260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2C61FB-0CF0-41AC-81AC-5FDDFA0E66E6}"/>
              </a:ext>
            </a:extLst>
          </p:cNvPr>
          <p:cNvSpPr txBox="1"/>
          <p:nvPr/>
        </p:nvSpPr>
        <p:spPr>
          <a:xfrm>
            <a:off x="3787351" y="1066161"/>
            <a:ext cx="442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Nephrolithiasis = Kidney Stones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8255BC-0486-450D-9F77-515E038EEC02}"/>
              </a:ext>
            </a:extLst>
          </p:cNvPr>
          <p:cNvSpPr/>
          <p:nvPr/>
        </p:nvSpPr>
        <p:spPr>
          <a:xfrm>
            <a:off x="3961180" y="1808225"/>
            <a:ext cx="1837451" cy="11974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0,6% Indonesia</a:t>
            </a:r>
          </a:p>
          <a:p>
            <a:pPr algn="ctr"/>
            <a:r>
              <a:rPr lang="en-US" dirty="0"/>
              <a:t>0,7%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timur</a:t>
            </a:r>
            <a:br>
              <a:rPr lang="en-US" dirty="0"/>
            </a:br>
            <a:r>
              <a:rPr lang="en-US" dirty="0"/>
              <a:t>0,7% </a:t>
            </a:r>
            <a:r>
              <a:rPr lang="en-US" dirty="0" err="1"/>
              <a:t>Sidoarjo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C8594F-9AC8-4DB9-8379-B17716575D06}"/>
              </a:ext>
            </a:extLst>
          </p:cNvPr>
          <p:cNvSpPr/>
          <p:nvPr/>
        </p:nvSpPr>
        <p:spPr>
          <a:xfrm>
            <a:off x="5356650" y="1527826"/>
            <a:ext cx="1068935" cy="49345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73E571-24CD-4DC5-B514-E466E9B992A1}"/>
              </a:ext>
            </a:extLst>
          </p:cNvPr>
          <p:cNvSpPr txBox="1"/>
          <p:nvPr/>
        </p:nvSpPr>
        <p:spPr>
          <a:xfrm>
            <a:off x="395535" y="3299804"/>
            <a:ext cx="308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renal calculi = crystal concretions formed typically in the kidney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533BF3-FE8E-480A-93C0-CB1B3AC171CD}"/>
              </a:ext>
            </a:extLst>
          </p:cNvPr>
          <p:cNvGrpSpPr/>
          <p:nvPr/>
        </p:nvGrpSpPr>
        <p:grpSpPr>
          <a:xfrm>
            <a:off x="6620141" y="1679095"/>
            <a:ext cx="1595655" cy="1455664"/>
            <a:chOff x="1269876" y="2024723"/>
            <a:chExt cx="4608511" cy="4608511"/>
          </a:xfrm>
        </p:grpSpPr>
        <p:pic>
          <p:nvPicPr>
            <p:cNvPr id="20" name="Picture 2" descr="8 Gejala Batu Ginjal pada Wanita, Pria di Awal Penyakit | Diadona.id">
              <a:extLst>
                <a:ext uri="{FF2B5EF4-FFF2-40B4-BE49-F238E27FC236}">
                  <a16:creationId xmlns:a16="http://schemas.microsoft.com/office/drawing/2014/main" id="{E00B8F9F-3F0E-4519-B9A8-64354D4387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0" r="29129" b="25398"/>
            <a:stretch/>
          </p:blipFill>
          <p:spPr bwMode="auto">
            <a:xfrm>
              <a:off x="1269876" y="2024723"/>
              <a:ext cx="4608511" cy="460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8 Gejala Batu Ginjal pada Wanita, Pria di Awal Penyakit | Diadona.id">
              <a:extLst>
                <a:ext uri="{FF2B5EF4-FFF2-40B4-BE49-F238E27FC236}">
                  <a16:creationId xmlns:a16="http://schemas.microsoft.com/office/drawing/2014/main" id="{925D3A70-905B-4098-8842-8D56650A8A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5" t="27665" r="52149" b="25398"/>
            <a:stretch/>
          </p:blipFill>
          <p:spPr bwMode="auto">
            <a:xfrm rot="7758416">
              <a:off x="2313874" y="2525249"/>
              <a:ext cx="1996028" cy="2899499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2F7CA6F-12A1-4B9C-B516-FD42D01ECC04}"/>
              </a:ext>
            </a:extLst>
          </p:cNvPr>
          <p:cNvSpPr txBox="1"/>
          <p:nvPr/>
        </p:nvSpPr>
        <p:spPr>
          <a:xfrm>
            <a:off x="7167985" y="3029865"/>
            <a:ext cx="165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Ca-oxalate &amp; </a:t>
            </a:r>
          </a:p>
          <a:p>
            <a:pPr algn="ctr"/>
            <a:r>
              <a:rPr lang="en-US" dirty="0"/>
              <a:t>Ca-phosphate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0774304-2348-49A2-93F4-4F723B064B68}"/>
              </a:ext>
            </a:extLst>
          </p:cNvPr>
          <p:cNvSpPr/>
          <p:nvPr/>
        </p:nvSpPr>
        <p:spPr>
          <a:xfrm rot="2141760">
            <a:off x="2994373" y="2956368"/>
            <a:ext cx="1033550" cy="46166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110299-AD06-4A02-AE29-DCB0317E9266}"/>
              </a:ext>
            </a:extLst>
          </p:cNvPr>
          <p:cNvSpPr txBox="1"/>
          <p:nvPr/>
        </p:nvSpPr>
        <p:spPr>
          <a:xfrm>
            <a:off x="4020370" y="3384101"/>
            <a:ext cx="17476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SURGICAL INTERVENTION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B7F5779-746A-4ACC-8B22-376BFD8D1D3E}"/>
              </a:ext>
            </a:extLst>
          </p:cNvPr>
          <p:cNvSpPr/>
          <p:nvPr/>
        </p:nvSpPr>
        <p:spPr>
          <a:xfrm>
            <a:off x="4591280" y="4098800"/>
            <a:ext cx="302915" cy="327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5DB969-FE3A-4B3B-945E-D1AC313D9754}"/>
              </a:ext>
            </a:extLst>
          </p:cNvPr>
          <p:cNvSpPr txBox="1"/>
          <p:nvPr/>
        </p:nvSpPr>
        <p:spPr>
          <a:xfrm>
            <a:off x="1161045" y="4584406"/>
            <a:ext cx="746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costs and results in risks, such as tissue damage, and bacteriuria infection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E0BB16-DD7B-4245-9FC9-9662FD547266}"/>
              </a:ext>
            </a:extLst>
          </p:cNvPr>
          <p:cNvSpPr/>
          <p:nvPr/>
        </p:nvSpPr>
        <p:spPr>
          <a:xfrm>
            <a:off x="6064103" y="152303"/>
            <a:ext cx="2707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370895-163E-4972-8D4E-9B9215F8B7F5}"/>
              </a:ext>
            </a:extLst>
          </p:cNvPr>
          <p:cNvSpPr/>
          <p:nvPr/>
        </p:nvSpPr>
        <p:spPr>
          <a:xfrm>
            <a:off x="472983" y="988443"/>
            <a:ext cx="1298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GAMBIR</a:t>
            </a:r>
          </a:p>
        </p:txBody>
      </p:sp>
      <p:pic>
        <p:nvPicPr>
          <p:cNvPr id="5" name="Picture 4" descr="Halabani: Manfaat Daun Gambir">
            <a:extLst>
              <a:ext uri="{FF2B5EF4-FFF2-40B4-BE49-F238E27FC236}">
                <a16:creationId xmlns:a16="http://schemas.microsoft.com/office/drawing/2014/main" id="{EAC3B2BE-8929-49A6-B5C4-91857BD937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5" y="1808225"/>
            <a:ext cx="2173605" cy="1579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4EADC-A7C1-4146-BEEF-8207EE384777}"/>
              </a:ext>
            </a:extLst>
          </p:cNvPr>
          <p:cNvSpPr txBox="1"/>
          <p:nvPr/>
        </p:nvSpPr>
        <p:spPr>
          <a:xfrm>
            <a:off x="428768" y="1353105"/>
            <a:ext cx="351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effectLst/>
                <a:latin typeface="+mj-lt"/>
                <a:ea typeface="Calibri" panose="020F0502020204030204" pitchFamily="34" charset="0"/>
              </a:rPr>
              <a:t>Uncaria</a:t>
            </a:r>
            <a:r>
              <a:rPr lang="en-US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+mj-lt"/>
                <a:ea typeface="Calibri" panose="020F0502020204030204" pitchFamily="34" charset="0"/>
              </a:rPr>
              <a:t>gambir</a:t>
            </a:r>
            <a:r>
              <a:rPr lang="en-US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Roxb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F7CF80D-2671-46E6-B2AB-4737016CB70F}"/>
              </a:ext>
            </a:extLst>
          </p:cNvPr>
          <p:cNvSpPr/>
          <p:nvPr/>
        </p:nvSpPr>
        <p:spPr>
          <a:xfrm rot="20271079">
            <a:off x="2792092" y="1831533"/>
            <a:ext cx="916230" cy="458115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F0B8EA-3E9C-4BDE-A5BB-B4656F0F9F6F}"/>
              </a:ext>
            </a:extLst>
          </p:cNvPr>
          <p:cNvSpPr/>
          <p:nvPr/>
        </p:nvSpPr>
        <p:spPr>
          <a:xfrm rot="1324989">
            <a:off x="2792046" y="2468982"/>
            <a:ext cx="916230" cy="458115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2B288-F6FA-4944-A8EF-DB094780116C}"/>
              </a:ext>
            </a:extLst>
          </p:cNvPr>
          <p:cNvSpPr/>
          <p:nvPr/>
        </p:nvSpPr>
        <p:spPr>
          <a:xfrm>
            <a:off x="3778463" y="1338853"/>
            <a:ext cx="4359076" cy="7697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antioxidant, antidiabetic, antimicrobial, anticancer, and anticariogenic</a:t>
            </a:r>
            <a:endParaRPr lang="en-US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9091B-A5BA-4F74-BB3D-F5C3FF194599}"/>
              </a:ext>
            </a:extLst>
          </p:cNvPr>
          <p:cNvSpPr/>
          <p:nvPr/>
        </p:nvSpPr>
        <p:spPr>
          <a:xfrm>
            <a:off x="3760783" y="2499360"/>
            <a:ext cx="4376756" cy="7689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catechins, polyphenols, alkaloids, saponins, tannins, epicatechins, and caffeic acid</a:t>
            </a:r>
            <a:endParaRPr lang="en-US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940F77-19AF-4445-B674-8C20E96EB925}"/>
              </a:ext>
            </a:extLst>
          </p:cNvPr>
          <p:cNvSpPr/>
          <p:nvPr/>
        </p:nvSpPr>
        <p:spPr>
          <a:xfrm>
            <a:off x="3842421" y="2529416"/>
            <a:ext cx="1034989" cy="4238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8787EDD-AAF2-4D8F-BB70-10567271E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205941"/>
              </p:ext>
            </p:extLst>
          </p:nvPr>
        </p:nvGraphicFramePr>
        <p:xfrm>
          <a:off x="759412" y="3762660"/>
          <a:ext cx="2082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S ChemDraw Drawing" r:id="rId5" imgW="3468377" imgH="1931974" progId="ChemDraw.Document.6.0">
                  <p:embed/>
                </p:oleObj>
              </mc:Choice>
              <mc:Fallback>
                <p:oleObj name="CS ChemDraw Drawing" r:id="rId5" imgW="3468377" imgH="1931974" progId="ChemDraw.Document.6.0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31282118-40A6-4759-A8A5-112920A0D3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12" y="3762660"/>
                        <a:ext cx="2082800" cy="1162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2EE867-8E80-4B42-9B1A-6F6ACC5A7359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2888470" y="2891194"/>
            <a:ext cx="1105522" cy="721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91ABE99-49E5-49E1-8F86-256149B56C02}"/>
              </a:ext>
            </a:extLst>
          </p:cNvPr>
          <p:cNvSpPr txBox="1"/>
          <p:nvPr/>
        </p:nvSpPr>
        <p:spPr>
          <a:xfrm>
            <a:off x="3552109" y="3473288"/>
            <a:ext cx="544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ea typeface="Calibri" panose="020F0502020204030204" pitchFamily="34" charset="0"/>
              </a:rPr>
              <a:t>prevent renal calcium crystallization 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in vivo </a:t>
            </a:r>
            <a:r>
              <a:rPr lang="en-US" dirty="0">
                <a:latin typeface="+mj-lt"/>
                <a:ea typeface="Calibri" panose="020F0502020204030204" pitchFamily="34" charset="0"/>
              </a:rPr>
              <a:t>and 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in vitro</a:t>
            </a:r>
            <a:endParaRPr lang="en-US" i="1" dirty="0">
              <a:latin typeface="+mj-lt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0F34B428-9F91-4D52-A491-6A01CBC62B00}"/>
              </a:ext>
            </a:extLst>
          </p:cNvPr>
          <p:cNvSpPr/>
          <p:nvPr/>
        </p:nvSpPr>
        <p:spPr>
          <a:xfrm>
            <a:off x="2971413" y="3644208"/>
            <a:ext cx="557496" cy="45811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D4F36C-20E7-4C39-92E0-B67C14CFC1F6}"/>
              </a:ext>
            </a:extLst>
          </p:cNvPr>
          <p:cNvSpPr/>
          <p:nvPr/>
        </p:nvSpPr>
        <p:spPr>
          <a:xfrm>
            <a:off x="252253" y="3521934"/>
            <a:ext cx="855315" cy="5490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73%</a:t>
            </a:r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B5963D1E-04AA-4F92-9F52-F544CF797760}"/>
              </a:ext>
            </a:extLst>
          </p:cNvPr>
          <p:cNvSpPr/>
          <p:nvPr/>
        </p:nvSpPr>
        <p:spPr>
          <a:xfrm rot="5400000">
            <a:off x="4943626" y="3821667"/>
            <a:ext cx="420176" cy="36362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EA8F7A91-D2FE-4F13-B7E2-12DDD4872A86}"/>
              </a:ext>
            </a:extLst>
          </p:cNvPr>
          <p:cNvSpPr/>
          <p:nvPr/>
        </p:nvSpPr>
        <p:spPr>
          <a:xfrm>
            <a:off x="3932506" y="4213566"/>
            <a:ext cx="2610322" cy="71114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Ca-Catechin Complex</a:t>
            </a:r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C931AC8C-D280-4510-8E5A-9CF0518F88A0}"/>
              </a:ext>
            </a:extLst>
          </p:cNvPr>
          <p:cNvSpPr/>
          <p:nvPr/>
        </p:nvSpPr>
        <p:spPr>
          <a:xfrm>
            <a:off x="6626349" y="4358122"/>
            <a:ext cx="458115" cy="33696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5B2BD6-A8FA-43CC-8C63-E61246DAB40F}"/>
              </a:ext>
            </a:extLst>
          </p:cNvPr>
          <p:cNvSpPr/>
          <p:nvPr/>
        </p:nvSpPr>
        <p:spPr>
          <a:xfrm>
            <a:off x="7167985" y="4251505"/>
            <a:ext cx="1832460" cy="520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Soluble in water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C9574-7A9A-4CDC-92B3-FBBF6E94F493}"/>
              </a:ext>
            </a:extLst>
          </p:cNvPr>
          <p:cNvSpPr txBox="1"/>
          <p:nvPr/>
        </p:nvSpPr>
        <p:spPr>
          <a:xfrm>
            <a:off x="3808475" y="891995"/>
            <a:ext cx="473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purpose of this study was to determine the effect and activity of ethanol extract of gambier leaves on the destruction of kidney stones in vitro.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6A9E43-DC24-4001-A3DF-A82071956DCB}"/>
              </a:ext>
            </a:extLst>
          </p:cNvPr>
          <p:cNvSpPr/>
          <p:nvPr/>
        </p:nvSpPr>
        <p:spPr>
          <a:xfrm>
            <a:off x="6434976" y="152303"/>
            <a:ext cx="19659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72780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086403-06C7-4882-A6A7-E4D4E41B2A85}"/>
              </a:ext>
            </a:extLst>
          </p:cNvPr>
          <p:cNvSpPr/>
          <p:nvPr/>
        </p:nvSpPr>
        <p:spPr>
          <a:xfrm>
            <a:off x="6427153" y="152303"/>
            <a:ext cx="1981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METHODS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CE636AA-EEFC-432D-8F0C-F28EC55CC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365310"/>
              </p:ext>
            </p:extLst>
          </p:nvPr>
        </p:nvGraphicFramePr>
        <p:xfrm>
          <a:off x="-9150" y="539750"/>
          <a:ext cx="915315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5B50B54-2CF0-43DF-9603-802408DDFD03}"/>
              </a:ext>
            </a:extLst>
          </p:cNvPr>
          <p:cNvSpPr txBox="1"/>
          <p:nvPr/>
        </p:nvSpPr>
        <p:spPr>
          <a:xfrm>
            <a:off x="3216816" y="783909"/>
            <a:ext cx="5191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Maceration with EtOH, fractionation with EA and n-hexane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A732D-83F7-48ED-924D-3DC4C8BFD4D7}"/>
              </a:ext>
            </a:extLst>
          </p:cNvPr>
          <p:cNvSpPr txBox="1"/>
          <p:nvPr/>
        </p:nvSpPr>
        <p:spPr>
          <a:xfrm>
            <a:off x="4266590" y="1655520"/>
            <a:ext cx="442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Phytochemical screening with TLC and LC-MS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988253-0863-45DC-AE82-F0F755A98357}"/>
              </a:ext>
            </a:extLst>
          </p:cNvPr>
          <p:cNvSpPr txBox="1"/>
          <p:nvPr/>
        </p:nvSpPr>
        <p:spPr>
          <a:xfrm>
            <a:off x="5488230" y="2625150"/>
            <a:ext cx="305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Qualitative test &amp; XRF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C62701-D52E-4BC2-B47C-8104FC06BFA1}"/>
              </a:ext>
            </a:extLst>
          </p:cNvPr>
          <p:cNvSpPr txBox="1"/>
          <p:nvPr/>
        </p:nvSpPr>
        <p:spPr>
          <a:xfrm>
            <a:off x="6709870" y="3351151"/>
            <a:ext cx="243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Incubation at 37 C for 5 h, Ca level dissolved = AAS</a:t>
            </a:r>
          </a:p>
        </p:txBody>
      </p:sp>
    </p:spTree>
    <p:extLst>
      <p:ext uri="{BB962C8B-B14F-4D97-AF65-F5344CB8AC3E}">
        <p14:creationId xmlns:p14="http://schemas.microsoft.com/office/powerpoint/2010/main" val="382067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C192F6-295D-4BB2-A8F1-A57D924F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AND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1D520-A998-4A37-9D8B-65697384E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" b="7243"/>
          <a:stretch/>
        </p:blipFill>
        <p:spPr bwMode="auto">
          <a:xfrm>
            <a:off x="1845418" y="1469267"/>
            <a:ext cx="2443280" cy="3627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94B91-F3AD-4ACB-9D01-F926D967D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1273" b="28277"/>
          <a:stretch/>
        </p:blipFill>
        <p:spPr bwMode="auto">
          <a:xfrm>
            <a:off x="48921" y="891996"/>
            <a:ext cx="1771811" cy="2533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5FE15-45A4-46E8-8DA3-67BB70B8C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4492" y="1316798"/>
            <a:ext cx="1605915" cy="106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C884F1-F4AF-4CB5-8154-6FB6CA384B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/>
          <a:stretch/>
        </p:blipFill>
        <p:spPr bwMode="auto">
          <a:xfrm rot="5400000">
            <a:off x="5311065" y="1207308"/>
            <a:ext cx="1601470" cy="1247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F1ED2A-04AE-46C6-B8E4-63C78D5BE0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r="22645"/>
          <a:stretch/>
        </p:blipFill>
        <p:spPr bwMode="auto">
          <a:xfrm>
            <a:off x="6895290" y="1017291"/>
            <a:ext cx="1096645" cy="159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92CA4-8E22-4DE4-8807-1FE140C5028D}"/>
              </a:ext>
            </a:extLst>
          </p:cNvPr>
          <p:cNvSpPr txBox="1"/>
          <p:nvPr/>
        </p:nvSpPr>
        <p:spPr>
          <a:xfrm>
            <a:off x="8034844" y="1676478"/>
            <a:ext cx="100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13,57%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D3A33-6322-4F88-B8B7-E70E00DB5EE6}"/>
              </a:ext>
            </a:extLst>
          </p:cNvPr>
          <p:cNvSpPr/>
          <p:nvPr/>
        </p:nvSpPr>
        <p:spPr>
          <a:xfrm>
            <a:off x="5343293" y="2806667"/>
            <a:ext cx="1985165" cy="4765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Crude Ethanolic Extract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6D9E4-8300-4672-862E-ACAF6F26EBF6}"/>
              </a:ext>
            </a:extLst>
          </p:cNvPr>
          <p:cNvCxnSpPr>
            <a:stCxn id="8" idx="2"/>
          </p:cNvCxnSpPr>
          <p:nvPr/>
        </p:nvCxnSpPr>
        <p:spPr>
          <a:xfrm flipH="1">
            <a:off x="5640935" y="3283255"/>
            <a:ext cx="694941" cy="510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CB49ED-9979-488D-B1AD-9B67F14B66C5}"/>
              </a:ext>
            </a:extLst>
          </p:cNvPr>
          <p:cNvCxnSpPr>
            <a:stCxn id="8" idx="2"/>
          </p:cNvCxnSpPr>
          <p:nvPr/>
        </p:nvCxnSpPr>
        <p:spPr>
          <a:xfrm flipH="1">
            <a:off x="6335875" y="3283255"/>
            <a:ext cx="1" cy="9682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A05CAA-4B5A-4A43-B84A-3282F5BD9D0D}"/>
              </a:ext>
            </a:extLst>
          </p:cNvPr>
          <p:cNvCxnSpPr>
            <a:stCxn id="8" idx="2"/>
          </p:cNvCxnSpPr>
          <p:nvPr/>
        </p:nvCxnSpPr>
        <p:spPr>
          <a:xfrm>
            <a:off x="6335876" y="3283255"/>
            <a:ext cx="679404" cy="510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1B95EE-FEF5-48A4-9516-3F2D0955D474}"/>
              </a:ext>
            </a:extLst>
          </p:cNvPr>
          <p:cNvSpPr txBox="1"/>
          <p:nvPr/>
        </p:nvSpPr>
        <p:spPr>
          <a:xfrm>
            <a:off x="5335525" y="3793390"/>
            <a:ext cx="6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54EED2-3E59-443D-AEDC-D76B6997DF68}"/>
              </a:ext>
            </a:extLst>
          </p:cNvPr>
          <p:cNvSpPr txBox="1"/>
          <p:nvPr/>
        </p:nvSpPr>
        <p:spPr>
          <a:xfrm>
            <a:off x="5786425" y="4269867"/>
            <a:ext cx="122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N-hexane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18A1D-33BB-49D5-B5BB-869ECE98D0A0}"/>
              </a:ext>
            </a:extLst>
          </p:cNvPr>
          <p:cNvSpPr txBox="1"/>
          <p:nvPr/>
        </p:nvSpPr>
        <p:spPr>
          <a:xfrm>
            <a:off x="6832795" y="3801067"/>
            <a:ext cx="109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Residue</a:t>
            </a:r>
          </a:p>
        </p:txBody>
      </p:sp>
    </p:spTree>
    <p:extLst>
      <p:ext uri="{BB962C8B-B14F-4D97-AF65-F5344CB8AC3E}">
        <p14:creationId xmlns:p14="http://schemas.microsoft.com/office/powerpoint/2010/main" val="364737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1385DF-ECA3-4C9C-999F-B9265DBD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310" y="72359"/>
            <a:ext cx="6871724" cy="72534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Phytochemical Screening of </a:t>
            </a:r>
            <a:r>
              <a:rPr lang="en-US" sz="2400" dirty="0" err="1">
                <a:solidFill>
                  <a:schemeClr val="tx1"/>
                </a:solidFill>
              </a:rPr>
              <a:t>Gambir</a:t>
            </a:r>
            <a:r>
              <a:rPr lang="en-US" sz="2400" dirty="0">
                <a:solidFill>
                  <a:schemeClr val="tx1"/>
                </a:solidFill>
              </a:rPr>
              <a:t> Leaves Extract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47A46-24A0-4EA8-894C-12383B7E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0" y="627009"/>
            <a:ext cx="5712031" cy="223215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A4BB50E-FEEC-48D1-AB8A-B567445D8CD6}"/>
              </a:ext>
            </a:extLst>
          </p:cNvPr>
          <p:cNvGrpSpPr/>
          <p:nvPr/>
        </p:nvGrpSpPr>
        <p:grpSpPr>
          <a:xfrm>
            <a:off x="5946345" y="829915"/>
            <a:ext cx="2295525" cy="2051050"/>
            <a:chOff x="0" y="0"/>
            <a:chExt cx="2295525" cy="20510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773EC1-C88C-4A11-A6E3-927EB3855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1" t="5907" r="7378" b="4063"/>
            <a:stretch/>
          </p:blipFill>
          <p:spPr bwMode="auto">
            <a:xfrm>
              <a:off x="0" y="0"/>
              <a:ext cx="2295525" cy="2051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83CF0D-273F-4C23-B9AE-96008F882B24}"/>
                </a:ext>
              </a:extLst>
            </p:cNvPr>
            <p:cNvSpPr/>
            <p:nvPr/>
          </p:nvSpPr>
          <p:spPr>
            <a:xfrm>
              <a:off x="0" y="95139"/>
              <a:ext cx="195565" cy="186526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8FB62C-B022-4C17-9327-A23294E0A34D}"/>
                </a:ext>
              </a:extLst>
            </p:cNvPr>
            <p:cNvSpPr/>
            <p:nvPr/>
          </p:nvSpPr>
          <p:spPr>
            <a:xfrm>
              <a:off x="10571" y="285419"/>
              <a:ext cx="194945" cy="18605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1CB82B-CE86-478E-A8F2-D62B0D609804}"/>
                </a:ext>
              </a:extLst>
            </p:cNvPr>
            <p:cNvSpPr/>
            <p:nvPr/>
          </p:nvSpPr>
          <p:spPr>
            <a:xfrm>
              <a:off x="311848" y="95139"/>
              <a:ext cx="194945" cy="18605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F2C34B-4A42-4EF8-A5B9-46ED3A47071D}"/>
                </a:ext>
              </a:extLst>
            </p:cNvPr>
            <p:cNvSpPr/>
            <p:nvPr/>
          </p:nvSpPr>
          <p:spPr>
            <a:xfrm>
              <a:off x="306562" y="285419"/>
              <a:ext cx="194945" cy="18605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F387E46-F4AC-4217-A7C5-4ADF7E3ECCE8}"/>
                </a:ext>
              </a:extLst>
            </p:cNvPr>
            <p:cNvSpPr/>
            <p:nvPr/>
          </p:nvSpPr>
          <p:spPr>
            <a:xfrm>
              <a:off x="628981" y="95139"/>
              <a:ext cx="194945" cy="18605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C017AD-E4FC-44CC-8A16-422DDE1E5E0A}"/>
                </a:ext>
              </a:extLst>
            </p:cNvPr>
            <p:cNvSpPr/>
            <p:nvPr/>
          </p:nvSpPr>
          <p:spPr>
            <a:xfrm>
              <a:off x="623695" y="280134"/>
              <a:ext cx="194945" cy="18605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EB99E4-8AA2-4ED5-BA6E-936E46B1E569}"/>
                </a:ext>
              </a:extLst>
            </p:cNvPr>
            <p:cNvSpPr/>
            <p:nvPr/>
          </p:nvSpPr>
          <p:spPr>
            <a:xfrm>
              <a:off x="972541" y="110996"/>
              <a:ext cx="194945" cy="18605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6AFB82-72A0-48C3-B386-F25893120DAE}"/>
                </a:ext>
              </a:extLst>
            </p:cNvPr>
            <p:cNvSpPr/>
            <p:nvPr/>
          </p:nvSpPr>
          <p:spPr>
            <a:xfrm>
              <a:off x="961970" y="290705"/>
              <a:ext cx="194945" cy="18605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A376F9-975B-474D-B9C8-0D2CEA1DD04F}"/>
              </a:ext>
            </a:extLst>
          </p:cNvPr>
          <p:cNvGrpSpPr/>
          <p:nvPr/>
        </p:nvGrpSpPr>
        <p:grpSpPr>
          <a:xfrm>
            <a:off x="143555" y="3035331"/>
            <a:ext cx="2295525" cy="2035810"/>
            <a:chOff x="0" y="0"/>
            <a:chExt cx="2312522" cy="205105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E3846ED-008D-470D-B774-ADE612760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6" t="4780" r="10752" b="4937"/>
            <a:stretch/>
          </p:blipFill>
          <p:spPr bwMode="auto">
            <a:xfrm>
              <a:off x="16997" y="0"/>
              <a:ext cx="2295525" cy="2051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8096F59-3097-4C58-8F8F-D6180CB1AD8F}"/>
                </a:ext>
              </a:extLst>
            </p:cNvPr>
            <p:cNvSpPr/>
            <p:nvPr/>
          </p:nvSpPr>
          <p:spPr>
            <a:xfrm>
              <a:off x="3400" y="190358"/>
              <a:ext cx="194945" cy="114671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8636034-0399-4B9A-99F7-5D982F914F25}"/>
                </a:ext>
              </a:extLst>
            </p:cNvPr>
            <p:cNvSpPr/>
            <p:nvPr/>
          </p:nvSpPr>
          <p:spPr>
            <a:xfrm>
              <a:off x="0" y="309332"/>
              <a:ext cx="194945" cy="1143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B3423E-DA01-46B5-8A22-2A2A2E8A3BB7}"/>
                </a:ext>
              </a:extLst>
            </p:cNvPr>
            <p:cNvSpPr/>
            <p:nvPr/>
          </p:nvSpPr>
          <p:spPr>
            <a:xfrm>
              <a:off x="295736" y="183560"/>
              <a:ext cx="194945" cy="1143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AE8B480-5E5C-4256-B6C1-2C6DB98A5734}"/>
                </a:ext>
              </a:extLst>
            </p:cNvPr>
            <p:cNvSpPr/>
            <p:nvPr/>
          </p:nvSpPr>
          <p:spPr>
            <a:xfrm>
              <a:off x="302534" y="305933"/>
              <a:ext cx="194945" cy="1143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23708F-3367-4B69-96DE-903F258C804F}"/>
                </a:ext>
              </a:extLst>
            </p:cNvPr>
            <p:cNvSpPr/>
            <p:nvPr/>
          </p:nvSpPr>
          <p:spPr>
            <a:xfrm>
              <a:off x="625464" y="305933"/>
              <a:ext cx="194945" cy="1143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329AE27-AD0B-4E62-B067-40E967F06912}"/>
                </a:ext>
              </a:extLst>
            </p:cNvPr>
            <p:cNvSpPr/>
            <p:nvPr/>
          </p:nvSpPr>
          <p:spPr>
            <a:xfrm>
              <a:off x="615266" y="180160"/>
              <a:ext cx="194945" cy="1143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8904062-3487-44C2-A06C-EFC19FC445C6}"/>
                </a:ext>
              </a:extLst>
            </p:cNvPr>
            <p:cNvSpPr/>
            <p:nvPr/>
          </p:nvSpPr>
          <p:spPr>
            <a:xfrm>
              <a:off x="944994" y="292336"/>
              <a:ext cx="194945" cy="1143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371CB5B-2F93-4DA8-AEC8-05959D3E2448}"/>
                </a:ext>
              </a:extLst>
            </p:cNvPr>
            <p:cNvSpPr/>
            <p:nvPr/>
          </p:nvSpPr>
          <p:spPr>
            <a:xfrm>
              <a:off x="948393" y="159765"/>
              <a:ext cx="194945" cy="114671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C0D4EF-2643-4A3D-B911-5554EC39ECD1}"/>
              </a:ext>
            </a:extLst>
          </p:cNvPr>
          <p:cNvGrpSpPr/>
          <p:nvPr/>
        </p:nvGrpSpPr>
        <p:grpSpPr>
          <a:xfrm>
            <a:off x="2722518" y="2994660"/>
            <a:ext cx="2339340" cy="2148840"/>
            <a:chOff x="0" y="0"/>
            <a:chExt cx="2339340" cy="179959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2CBDF44-369C-48F7-B85A-F2D0E37A4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3" t="5337" r="10221"/>
            <a:stretch/>
          </p:blipFill>
          <p:spPr bwMode="auto">
            <a:xfrm>
              <a:off x="0" y="0"/>
              <a:ext cx="2339340" cy="17995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0C559E-2D63-4138-BB88-F0A367579828}"/>
                </a:ext>
              </a:extLst>
            </p:cNvPr>
            <p:cNvGrpSpPr/>
            <p:nvPr/>
          </p:nvGrpSpPr>
          <p:grpSpPr>
            <a:xfrm>
              <a:off x="661916" y="907576"/>
              <a:ext cx="525837" cy="163034"/>
              <a:chOff x="0" y="0"/>
              <a:chExt cx="525837" cy="163034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4822B95-B4E5-4661-8856-57BD55064E57}"/>
                  </a:ext>
                </a:extLst>
              </p:cNvPr>
              <p:cNvSpPr/>
              <p:nvPr/>
            </p:nvSpPr>
            <p:spPr>
              <a:xfrm>
                <a:off x="0" y="6824"/>
                <a:ext cx="232410" cy="156210"/>
              </a:xfrm>
              <a:prstGeom prst="ellips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DE10944-9314-46D6-A07A-19E93EDEAD40}"/>
                  </a:ext>
                </a:extLst>
              </p:cNvPr>
              <p:cNvSpPr/>
              <p:nvPr/>
            </p:nvSpPr>
            <p:spPr>
              <a:xfrm>
                <a:off x="293427" y="0"/>
                <a:ext cx="232410" cy="156210"/>
              </a:xfrm>
              <a:prstGeom prst="ellips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C58D7C-714E-4648-A309-35CFB17ADFF1}"/>
              </a:ext>
            </a:extLst>
          </p:cNvPr>
          <p:cNvGrpSpPr/>
          <p:nvPr/>
        </p:nvGrpSpPr>
        <p:grpSpPr>
          <a:xfrm>
            <a:off x="5476887" y="2950264"/>
            <a:ext cx="2381250" cy="2148840"/>
            <a:chOff x="0" y="0"/>
            <a:chExt cx="2383155" cy="179959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FFD5F4B-FF97-4C41-B7AC-365A02544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8" t="6298" r="13821" b="5242"/>
            <a:stretch/>
          </p:blipFill>
          <p:spPr bwMode="auto">
            <a:xfrm>
              <a:off x="0" y="0"/>
              <a:ext cx="2383155" cy="17995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6D4D25-509D-40FA-9701-1E880D68BA18}"/>
                </a:ext>
              </a:extLst>
            </p:cNvPr>
            <p:cNvGrpSpPr/>
            <p:nvPr/>
          </p:nvGrpSpPr>
          <p:grpSpPr>
            <a:xfrm>
              <a:off x="661916" y="266131"/>
              <a:ext cx="553133" cy="156210"/>
              <a:chOff x="0" y="0"/>
              <a:chExt cx="553133" cy="15621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A231784-AECA-4B2E-A02D-F5A5046BE7AB}"/>
                  </a:ext>
                </a:extLst>
              </p:cNvPr>
              <p:cNvSpPr/>
              <p:nvPr/>
            </p:nvSpPr>
            <p:spPr>
              <a:xfrm>
                <a:off x="0" y="0"/>
                <a:ext cx="232410" cy="156210"/>
              </a:xfrm>
              <a:prstGeom prst="ellips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5D6F971-B6C3-44E5-84FA-50DC3ACB140E}"/>
                  </a:ext>
                </a:extLst>
              </p:cNvPr>
              <p:cNvSpPr/>
              <p:nvPr/>
            </p:nvSpPr>
            <p:spPr>
              <a:xfrm>
                <a:off x="320723" y="0"/>
                <a:ext cx="232410" cy="156210"/>
              </a:xfrm>
              <a:prstGeom prst="ellips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106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21DCE8-653D-4F98-92D3-25039B878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6" t="26674" r="13509" b="16407"/>
          <a:stretch/>
        </p:blipFill>
        <p:spPr bwMode="auto">
          <a:xfrm>
            <a:off x="86528" y="360894"/>
            <a:ext cx="4466185" cy="1905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A7758-DF0E-46BB-BA33-888A1A2CB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8" t="25786" r="14008" b="18797"/>
          <a:stretch/>
        </p:blipFill>
        <p:spPr bwMode="auto">
          <a:xfrm>
            <a:off x="4696662" y="360894"/>
            <a:ext cx="4255467" cy="17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CC073-8341-48F6-BA68-B5C018AD74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4" t="20655" r="13733" b="22082"/>
          <a:stretch/>
        </p:blipFill>
        <p:spPr bwMode="auto">
          <a:xfrm>
            <a:off x="82907" y="3392634"/>
            <a:ext cx="4098629" cy="1775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C05A7C-DDA6-41FB-9A2B-5C1DE2184F71}"/>
              </a:ext>
            </a:extLst>
          </p:cNvPr>
          <p:cNvSpPr txBox="1"/>
          <p:nvPr/>
        </p:nvSpPr>
        <p:spPr>
          <a:xfrm>
            <a:off x="143555" y="2266340"/>
            <a:ext cx="403798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Stigmastan-3,6-dione 5.67%,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45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84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(m/z 871) 20.04%, C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45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84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(m/z 887) 5.98%, C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44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(m/z 621) 3,95%, C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(m/z 415) 3.3%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CCF46-8A3E-4B12-A534-7A51BA454BD7}"/>
              </a:ext>
            </a:extLst>
          </p:cNvPr>
          <p:cNvSpPr txBox="1"/>
          <p:nvPr/>
        </p:nvSpPr>
        <p:spPr>
          <a:xfrm>
            <a:off x="82907" y="8857"/>
            <a:ext cx="1374345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dirty="0"/>
              <a:t>F. n-hexane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1B121-2EC4-456E-8A43-910FB56A140A}"/>
              </a:ext>
            </a:extLst>
          </p:cNvPr>
          <p:cNvSpPr txBox="1"/>
          <p:nvPr/>
        </p:nvSpPr>
        <p:spPr>
          <a:xfrm>
            <a:off x="4696662" y="0"/>
            <a:ext cx="1555093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dirty="0"/>
              <a:t>F. Ethyl acetate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D5A24-5A59-48CD-ADAD-0A55D65E7CD4}"/>
              </a:ext>
            </a:extLst>
          </p:cNvPr>
          <p:cNvSpPr txBox="1"/>
          <p:nvPr/>
        </p:nvSpPr>
        <p:spPr>
          <a:xfrm>
            <a:off x="4877410" y="2266340"/>
            <a:ext cx="397033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d-catechin 3,14%, Procyanidin A2 12,23%,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(m/z 621) 17,89%, C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45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84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(m/z 871) 14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,09%,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(m/z 643)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5,87%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6A896-9D4A-4953-B64E-9AE7D1C3EFEB}"/>
              </a:ext>
            </a:extLst>
          </p:cNvPr>
          <p:cNvSpPr txBox="1"/>
          <p:nvPr/>
        </p:nvSpPr>
        <p:spPr>
          <a:xfrm>
            <a:off x="82907" y="3043857"/>
            <a:ext cx="2503928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dirty="0"/>
              <a:t>Residual Fraction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90F761-F839-4B6F-BDD3-8472372D7743}"/>
              </a:ext>
            </a:extLst>
          </p:cNvPr>
          <p:cNvSpPr txBox="1"/>
          <p:nvPr/>
        </p:nvSpPr>
        <p:spPr>
          <a:xfrm>
            <a:off x="4284904" y="3909750"/>
            <a:ext cx="397033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Grosvenorine</a:t>
            </a:r>
            <a:r>
              <a:rPr lang="en-US" sz="1400" dirty="0">
                <a:latin typeface="+mj-lt"/>
              </a:rPr>
              <a:t> 0.33%, Procyanidin A2 2%, Quercetin 0,41%,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C</a:t>
            </a:r>
            <a:r>
              <a:rPr lang="en-US" sz="1400" baseline="-25000" dirty="0">
                <a:effectLst/>
                <a:latin typeface="+mj-lt"/>
                <a:ea typeface="Calibri" panose="020F0502020204030204" pitchFamily="34" charset="0"/>
              </a:rPr>
              <a:t>23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+mj-lt"/>
                <a:ea typeface="Calibri" panose="020F0502020204030204" pitchFamily="34" charset="0"/>
              </a:rPr>
              <a:t>40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+mj-lt"/>
                <a:ea typeface="Calibri" panose="020F0502020204030204" pitchFamily="34" charset="0"/>
              </a:rPr>
              <a:t>19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(m/z 621) 3,12%, C</a:t>
            </a:r>
            <a:r>
              <a:rPr lang="en-US" sz="1400" baseline="-25000" dirty="0">
                <a:effectLst/>
                <a:latin typeface="+mj-lt"/>
                <a:ea typeface="Calibri" panose="020F0502020204030204" pitchFamily="34" charset="0"/>
              </a:rPr>
              <a:t>23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H</a:t>
            </a:r>
            <a:r>
              <a:rPr lang="en-US" sz="1400" baseline="-25000" dirty="0">
                <a:effectLst/>
                <a:latin typeface="+mj-lt"/>
                <a:ea typeface="Calibri" panose="020F0502020204030204" pitchFamily="34" charset="0"/>
              </a:rPr>
              <a:t>46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O</a:t>
            </a:r>
            <a:r>
              <a:rPr lang="en-US" sz="1400" baseline="-25000" dirty="0">
                <a:effectLst/>
                <a:latin typeface="+mj-lt"/>
                <a:ea typeface="Calibri" panose="020F0502020204030204" pitchFamily="34" charset="0"/>
              </a:rPr>
              <a:t>20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(m/z 643) 2,24%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45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15A5-9583-4815-9241-536CF0DA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440" y="72359"/>
            <a:ext cx="4886560" cy="72534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Characterization of Kidney Stones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2C825-B7F6-4975-9217-3FAEA4D2F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1" r="16422"/>
          <a:stretch/>
        </p:blipFill>
        <p:spPr bwMode="auto">
          <a:xfrm>
            <a:off x="791833" y="281175"/>
            <a:ext cx="1527050" cy="2155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BDC4A-6B6C-448E-96A1-41A23BDD6C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42" r="11888"/>
          <a:stretch/>
        </p:blipFill>
        <p:spPr bwMode="auto">
          <a:xfrm>
            <a:off x="143555" y="2583554"/>
            <a:ext cx="1296556" cy="1878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D4638-4716-4E0C-AB82-4BC833BF00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7" r="16800"/>
          <a:stretch/>
        </p:blipFill>
        <p:spPr bwMode="auto">
          <a:xfrm>
            <a:off x="1670605" y="2583554"/>
            <a:ext cx="1383496" cy="1940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C6A48F-00A8-4005-BBCD-0E52D5561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360" y="710502"/>
            <a:ext cx="5039265" cy="41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1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On-screen Show (16:9)</PresentationFormat>
  <Paragraphs>63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Roboto</vt:lpstr>
      <vt:lpstr>Tahoma</vt:lpstr>
      <vt:lpstr>Times New Roman</vt:lpstr>
      <vt:lpstr>Office Theme</vt:lpstr>
      <vt:lpstr>CS ChemDraw Drawing</vt:lpstr>
      <vt:lpstr>Antinephrolithiasis Activity of Ethanolic Extract of Uncaria gambir Roxb leaves</vt:lpstr>
      <vt:lpstr>PowerPoint Presentation</vt:lpstr>
      <vt:lpstr>PowerPoint Presentation</vt:lpstr>
      <vt:lpstr>PowerPoint Presentation</vt:lpstr>
      <vt:lpstr>PowerPoint Presentation</vt:lpstr>
      <vt:lpstr>RESULT AND DISCUSSION</vt:lpstr>
      <vt:lpstr>Phytochemical Screening of Gambir Leaves Extract</vt:lpstr>
      <vt:lpstr>PowerPoint Presentation</vt:lpstr>
      <vt:lpstr>Characterization of Kidney Stones</vt:lpstr>
      <vt:lpstr>PowerPoint Presentation</vt:lpstr>
      <vt:lpstr>Plausible Mechanism of Reaction</vt:lpstr>
      <vt:lpstr>Data Analysis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2021-11-02T07:07:25Z</dcterms:modified>
</cp:coreProperties>
</file>