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99" cy="51434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9666" y="358521"/>
            <a:ext cx="5344667" cy="5283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6388" y="919353"/>
            <a:ext cx="7491222" cy="1123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2.png"/><Relationship Id="rId3" Type="http://schemas.openxmlformats.org/officeDocument/2006/relationships/image" Target="../media/image63.jp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64.png"/><Relationship Id="rId3" Type="http://schemas.openxmlformats.org/officeDocument/2006/relationships/image" Target="../media/image65.png"/><Relationship Id="rId4" Type="http://schemas.openxmlformats.org/officeDocument/2006/relationships/image" Target="../media/image66.png"/><Relationship Id="rId5" Type="http://schemas.openxmlformats.org/officeDocument/2006/relationships/image" Target="../media/image67.png"/><Relationship Id="rId6" Type="http://schemas.openxmlformats.org/officeDocument/2006/relationships/image" Target="../media/image68.png"/><Relationship Id="rId7" Type="http://schemas.openxmlformats.org/officeDocument/2006/relationships/image" Target="../media/image69.png"/><Relationship Id="rId8" Type="http://schemas.openxmlformats.org/officeDocument/2006/relationships/image" Target="../media/image70.png"/><Relationship Id="rId9" Type="http://schemas.openxmlformats.org/officeDocument/2006/relationships/image" Target="../media/image71.png"/><Relationship Id="rId10" Type="http://schemas.openxmlformats.org/officeDocument/2006/relationships/image" Target="../media/image72.png"/><Relationship Id="rId11" Type="http://schemas.openxmlformats.org/officeDocument/2006/relationships/image" Target="../media/image73.png"/><Relationship Id="rId12" Type="http://schemas.openxmlformats.org/officeDocument/2006/relationships/image" Target="../media/image74.png"/><Relationship Id="rId13" Type="http://schemas.openxmlformats.org/officeDocument/2006/relationships/image" Target="../media/image9.png"/><Relationship Id="rId14" Type="http://schemas.openxmlformats.org/officeDocument/2006/relationships/image" Target="../media/image75.png"/><Relationship Id="rId15" Type="http://schemas.openxmlformats.org/officeDocument/2006/relationships/image" Target="../media/image76.png"/><Relationship Id="rId16" Type="http://schemas.openxmlformats.org/officeDocument/2006/relationships/image" Target="../media/image77.png"/><Relationship Id="rId17" Type="http://schemas.openxmlformats.org/officeDocument/2006/relationships/image" Target="../media/image78.png"/><Relationship Id="rId18" Type="http://schemas.openxmlformats.org/officeDocument/2006/relationships/image" Target="../media/image79.png"/><Relationship Id="rId19" Type="http://schemas.openxmlformats.org/officeDocument/2006/relationships/image" Target="../media/image80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1.png"/><Relationship Id="rId3" Type="http://schemas.openxmlformats.org/officeDocument/2006/relationships/image" Target="../media/image82.png"/><Relationship Id="rId4" Type="http://schemas.openxmlformats.org/officeDocument/2006/relationships/image" Target="../media/image83.png"/><Relationship Id="rId5" Type="http://schemas.openxmlformats.org/officeDocument/2006/relationships/image" Target="../media/image84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jpg"/><Relationship Id="rId4" Type="http://schemas.openxmlformats.org/officeDocument/2006/relationships/image" Target="../media/image16.png"/><Relationship Id="rId5" Type="http://schemas.openxmlformats.org/officeDocument/2006/relationships/image" Target="../media/image17.png"/><Relationship Id="rId6" Type="http://schemas.openxmlformats.org/officeDocument/2006/relationships/image" Target="../media/image18.png"/><Relationship Id="rId7" Type="http://schemas.openxmlformats.org/officeDocument/2006/relationships/image" Target="../media/image19.png"/><Relationship Id="rId8" Type="http://schemas.openxmlformats.org/officeDocument/2006/relationships/image" Target="../media/image20.png"/><Relationship Id="rId9" Type="http://schemas.openxmlformats.org/officeDocument/2006/relationships/image" Target="../media/image21.png"/><Relationship Id="rId10" Type="http://schemas.openxmlformats.org/officeDocument/2006/relationships/image" Target="../media/image22.png"/><Relationship Id="rId11" Type="http://schemas.openxmlformats.org/officeDocument/2006/relationships/image" Target="../media/image23.png"/><Relationship Id="rId12" Type="http://schemas.openxmlformats.org/officeDocument/2006/relationships/image" Target="../media/image24.png"/><Relationship Id="rId13" Type="http://schemas.openxmlformats.org/officeDocument/2006/relationships/image" Target="../media/image25.png"/><Relationship Id="rId14" Type="http://schemas.openxmlformats.org/officeDocument/2006/relationships/image" Target="../media/image26.png"/><Relationship Id="rId15" Type="http://schemas.openxmlformats.org/officeDocument/2006/relationships/image" Target="../media/image27.png"/><Relationship Id="rId16" Type="http://schemas.openxmlformats.org/officeDocument/2006/relationships/image" Target="../media/image28.png"/><Relationship Id="rId17" Type="http://schemas.openxmlformats.org/officeDocument/2006/relationships/image" Target="../media/image29.png"/><Relationship Id="rId18" Type="http://schemas.openxmlformats.org/officeDocument/2006/relationships/image" Target="../media/image30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2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3.jpg"/><Relationship Id="rId3" Type="http://schemas.openxmlformats.org/officeDocument/2006/relationships/image" Target="../media/image34.jpg"/><Relationship Id="rId4" Type="http://schemas.openxmlformats.org/officeDocument/2006/relationships/image" Target="../media/image35.jpg"/><Relationship Id="rId5" Type="http://schemas.openxmlformats.org/officeDocument/2006/relationships/image" Target="../media/image36.jpg"/><Relationship Id="rId6" Type="http://schemas.openxmlformats.org/officeDocument/2006/relationships/image" Target="../media/image37.jpg"/><Relationship Id="rId7" Type="http://schemas.openxmlformats.org/officeDocument/2006/relationships/image" Target="../media/image3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9.png"/><Relationship Id="rId3" Type="http://schemas.openxmlformats.org/officeDocument/2006/relationships/image" Target="../media/image40.jp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jpg"/><Relationship Id="rId9" Type="http://schemas.openxmlformats.org/officeDocument/2006/relationships/image" Target="../media/image46.png"/><Relationship Id="rId10" Type="http://schemas.openxmlformats.org/officeDocument/2006/relationships/image" Target="../media/image47.png"/><Relationship Id="rId11" Type="http://schemas.openxmlformats.org/officeDocument/2006/relationships/image" Target="../media/image48.png"/><Relationship Id="rId12" Type="http://schemas.openxmlformats.org/officeDocument/2006/relationships/image" Target="../media/image49.png"/><Relationship Id="rId13" Type="http://schemas.openxmlformats.org/officeDocument/2006/relationships/image" Target="../media/image50.jpg"/><Relationship Id="rId14" Type="http://schemas.openxmlformats.org/officeDocument/2006/relationships/image" Target="../media/image51.png"/><Relationship Id="rId15" Type="http://schemas.openxmlformats.org/officeDocument/2006/relationships/image" Target="../media/image52.png"/><Relationship Id="rId16" Type="http://schemas.openxmlformats.org/officeDocument/2006/relationships/image" Target="../media/image53.jpg"/><Relationship Id="rId17" Type="http://schemas.openxmlformats.org/officeDocument/2006/relationships/image" Target="../media/image54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5.jpg"/><Relationship Id="rId3" Type="http://schemas.openxmlformats.org/officeDocument/2006/relationships/image" Target="../media/image56.jpg"/><Relationship Id="rId4" Type="http://schemas.openxmlformats.org/officeDocument/2006/relationships/image" Target="../media/image57.jp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8.jpg"/><Relationship Id="rId3" Type="http://schemas.openxmlformats.org/officeDocument/2006/relationships/image" Target="../media/image59.jpg"/><Relationship Id="rId4" Type="http://schemas.openxmlformats.org/officeDocument/2006/relationships/image" Target="../media/image60.jpg"/><Relationship Id="rId5" Type="http://schemas.openxmlformats.org/officeDocument/2006/relationships/image" Target="../media/image6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6816" y="2635308"/>
            <a:ext cx="8779510" cy="1020444"/>
          </a:xfrm>
          <a:prstGeom prst="rect">
            <a:avLst/>
          </a:prstGeom>
        </p:spPr>
        <p:txBody>
          <a:bodyPr wrap="square" lIns="0" tIns="14732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160"/>
              </a:spcBef>
            </a:pPr>
            <a:r>
              <a:rPr dirty="0" sz="1800" b="1">
                <a:latin typeface="Arial"/>
                <a:cs typeface="Arial"/>
              </a:rPr>
              <a:t>Khoirun </a:t>
            </a:r>
            <a:r>
              <a:rPr dirty="0" sz="1800" spc="-5" b="1">
                <a:latin typeface="Arial"/>
                <a:cs typeface="Arial"/>
              </a:rPr>
              <a:t>Nisyak</a:t>
            </a:r>
            <a:r>
              <a:rPr dirty="0" baseline="25462" sz="1800" spc="-7" b="1">
                <a:latin typeface="Arial"/>
                <a:cs typeface="Arial"/>
              </a:rPr>
              <a:t>1*</a:t>
            </a:r>
            <a:r>
              <a:rPr dirty="0" sz="1800" spc="-5" b="1">
                <a:latin typeface="Arial"/>
                <a:cs typeface="Arial"/>
              </a:rPr>
              <a:t>, </a:t>
            </a:r>
            <a:r>
              <a:rPr dirty="0" sz="1800" spc="-25" b="1">
                <a:latin typeface="Arial"/>
                <a:cs typeface="Arial"/>
              </a:rPr>
              <a:t>A’yunil </a:t>
            </a:r>
            <a:r>
              <a:rPr dirty="0" sz="1800" spc="-5" b="1">
                <a:latin typeface="Arial"/>
                <a:cs typeface="Arial"/>
              </a:rPr>
              <a:t>Hisbiyah</a:t>
            </a:r>
            <a:r>
              <a:rPr dirty="0" baseline="25462" sz="1800" spc="-7" b="1">
                <a:latin typeface="Arial"/>
                <a:cs typeface="Arial"/>
              </a:rPr>
              <a:t>1</a:t>
            </a:r>
            <a:r>
              <a:rPr dirty="0" sz="1800" spc="-5" b="1">
                <a:latin typeface="Arial"/>
                <a:cs typeface="Arial"/>
              </a:rPr>
              <a:t>, Hardiansyah</a:t>
            </a:r>
            <a:r>
              <a:rPr dirty="0" baseline="25462" sz="1800" spc="-7" b="1">
                <a:latin typeface="Arial"/>
                <a:cs typeface="Arial"/>
              </a:rPr>
              <a:t>1</a:t>
            </a:r>
            <a:r>
              <a:rPr dirty="0" sz="1800" spc="-5" b="1">
                <a:latin typeface="Arial"/>
                <a:cs typeface="Arial"/>
              </a:rPr>
              <a:t>, </a:t>
            </a:r>
            <a:r>
              <a:rPr dirty="0" sz="1800" b="1">
                <a:latin typeface="Arial"/>
                <a:cs typeface="Arial"/>
              </a:rPr>
              <a:t>and </a:t>
            </a:r>
            <a:r>
              <a:rPr dirty="0" sz="1800" spc="-5" b="1">
                <a:latin typeface="Arial"/>
                <a:cs typeface="Arial"/>
              </a:rPr>
              <a:t>Rahadian</a:t>
            </a:r>
            <a:r>
              <a:rPr dirty="0" sz="1800" spc="40" b="1">
                <a:latin typeface="Arial"/>
                <a:cs typeface="Arial"/>
              </a:rPr>
              <a:t> </a:t>
            </a:r>
            <a:r>
              <a:rPr dirty="0" sz="1800" b="1">
                <a:latin typeface="Arial"/>
                <a:cs typeface="Arial"/>
              </a:rPr>
              <a:t>Zainul</a:t>
            </a:r>
            <a:r>
              <a:rPr dirty="0" baseline="25462" sz="1800" b="1">
                <a:latin typeface="Arial"/>
                <a:cs typeface="Arial"/>
              </a:rPr>
              <a:t>2</a:t>
            </a:r>
            <a:endParaRPr baseline="25462" sz="1800">
              <a:latin typeface="Arial"/>
              <a:cs typeface="Arial"/>
            </a:endParaRPr>
          </a:p>
          <a:p>
            <a:pPr marL="833755">
              <a:lnSpc>
                <a:spcPct val="100000"/>
              </a:lnSpc>
              <a:spcBef>
                <a:spcPts val="830"/>
              </a:spcBef>
            </a:pPr>
            <a:r>
              <a:rPr dirty="0" baseline="24691" sz="1350" spc="22">
                <a:latin typeface="Arial"/>
                <a:cs typeface="Arial"/>
              </a:rPr>
              <a:t>1 </a:t>
            </a:r>
            <a:r>
              <a:rPr dirty="0" sz="1400">
                <a:latin typeface="Arial"/>
                <a:cs typeface="Arial"/>
              </a:rPr>
              <a:t>Department of </a:t>
            </a:r>
            <a:r>
              <a:rPr dirty="0" sz="1400" spc="-15">
                <a:latin typeface="Arial"/>
                <a:cs typeface="Arial"/>
              </a:rPr>
              <a:t>Pharmacy, </a:t>
            </a:r>
            <a:r>
              <a:rPr dirty="0" sz="1400">
                <a:latin typeface="Arial"/>
                <a:cs typeface="Arial"/>
              </a:rPr>
              <a:t>Faculty of Health Science, </a:t>
            </a:r>
            <a:r>
              <a:rPr dirty="0" sz="1400" spc="-5">
                <a:latin typeface="Arial"/>
                <a:cs typeface="Arial"/>
              </a:rPr>
              <a:t>Universitas Anwar </a:t>
            </a:r>
            <a:r>
              <a:rPr dirty="0" sz="1400">
                <a:latin typeface="Arial"/>
                <a:cs typeface="Arial"/>
              </a:rPr>
              <a:t>Medika,</a:t>
            </a:r>
            <a:r>
              <a:rPr dirty="0" sz="1400" spc="-27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Indonesia</a:t>
            </a:r>
            <a:endParaRPr sz="14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420"/>
              </a:spcBef>
            </a:pPr>
            <a:r>
              <a:rPr dirty="0" baseline="24691" sz="1350" spc="22">
                <a:latin typeface="Arial"/>
                <a:cs typeface="Arial"/>
              </a:rPr>
              <a:t>2 </a:t>
            </a:r>
            <a:r>
              <a:rPr dirty="0" sz="1400">
                <a:latin typeface="Arial"/>
                <a:cs typeface="Arial"/>
              </a:rPr>
              <a:t>Department of </a:t>
            </a:r>
            <a:r>
              <a:rPr dirty="0" sz="1400" spc="-15">
                <a:latin typeface="Arial"/>
                <a:cs typeface="Arial"/>
              </a:rPr>
              <a:t>Chemistry, </a:t>
            </a:r>
            <a:r>
              <a:rPr dirty="0" sz="1400">
                <a:latin typeface="Arial"/>
                <a:cs typeface="Arial"/>
              </a:rPr>
              <a:t>Faculty of Mathematics and Natural Science, Universitas </a:t>
            </a:r>
            <a:r>
              <a:rPr dirty="0" sz="1400" spc="-5">
                <a:latin typeface="Arial"/>
                <a:cs typeface="Arial"/>
              </a:rPr>
              <a:t>Negeri </a:t>
            </a:r>
            <a:r>
              <a:rPr dirty="0" sz="1400">
                <a:latin typeface="Arial"/>
                <a:cs typeface="Arial"/>
              </a:rPr>
              <a:t>Padang,</a:t>
            </a:r>
            <a:r>
              <a:rPr dirty="0" sz="1400" spc="-28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Indonesia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961133" y="4564126"/>
            <a:ext cx="7189470" cy="535940"/>
            <a:chOff x="1961133" y="4564126"/>
            <a:chExt cx="7189470" cy="535940"/>
          </a:xfrm>
        </p:grpSpPr>
        <p:sp>
          <p:nvSpPr>
            <p:cNvPr id="4" name="object 4"/>
            <p:cNvSpPr/>
            <p:nvPr/>
          </p:nvSpPr>
          <p:spPr>
            <a:xfrm>
              <a:off x="1967483" y="4570476"/>
              <a:ext cx="7176770" cy="523240"/>
            </a:xfrm>
            <a:custGeom>
              <a:avLst/>
              <a:gdLst/>
              <a:ahLst/>
              <a:cxnLst/>
              <a:rect l="l" t="t" r="r" b="b"/>
              <a:pathLst>
                <a:path w="7176770" h="523239">
                  <a:moveTo>
                    <a:pt x="7176516" y="0"/>
                  </a:moveTo>
                  <a:lnTo>
                    <a:pt x="0" y="0"/>
                  </a:lnTo>
                  <a:lnTo>
                    <a:pt x="0" y="522732"/>
                  </a:lnTo>
                  <a:lnTo>
                    <a:pt x="7176516" y="522732"/>
                  </a:lnTo>
                  <a:lnTo>
                    <a:pt x="7176516" y="0"/>
                  </a:lnTo>
                  <a:close/>
                </a:path>
              </a:pathLst>
            </a:custGeom>
            <a:solidFill>
              <a:srgbClr val="FFFFFF">
                <a:alpha val="7097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1967483" y="4570476"/>
              <a:ext cx="7176770" cy="523240"/>
            </a:xfrm>
            <a:custGeom>
              <a:avLst/>
              <a:gdLst/>
              <a:ahLst/>
              <a:cxnLst/>
              <a:rect l="l" t="t" r="r" b="b"/>
              <a:pathLst>
                <a:path w="7176770" h="523239">
                  <a:moveTo>
                    <a:pt x="0" y="522732"/>
                  </a:moveTo>
                  <a:lnTo>
                    <a:pt x="7176516" y="522732"/>
                  </a:lnTo>
                  <a:lnTo>
                    <a:pt x="7176516" y="0"/>
                  </a:lnTo>
                  <a:lnTo>
                    <a:pt x="0" y="0"/>
                  </a:lnTo>
                  <a:lnTo>
                    <a:pt x="0" y="522732"/>
                  </a:lnTo>
                  <a:close/>
                </a:path>
              </a:pathLst>
            </a:custGeom>
            <a:ln w="127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/>
          <p:cNvSpPr txBox="1"/>
          <p:nvPr/>
        </p:nvSpPr>
        <p:spPr>
          <a:xfrm>
            <a:off x="1973833" y="4598619"/>
            <a:ext cx="717042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906144" marR="82550" indent="4408170">
              <a:lnSpc>
                <a:spcPct val="100000"/>
              </a:lnSpc>
              <a:spcBef>
                <a:spcPts val="100"/>
              </a:spcBef>
            </a:pPr>
            <a:r>
              <a:rPr dirty="0" sz="1400" spc="-5" b="1">
                <a:solidFill>
                  <a:srgbClr val="333333"/>
                </a:solidFill>
                <a:latin typeface="Arial"/>
                <a:cs typeface="Arial"/>
              </a:rPr>
              <a:t>12 </a:t>
            </a:r>
            <a:r>
              <a:rPr dirty="0" sz="1400" b="1">
                <a:solidFill>
                  <a:srgbClr val="333333"/>
                </a:solidFill>
                <a:latin typeface="Arial"/>
                <a:cs typeface="Arial"/>
              </a:rPr>
              <a:t>– </a:t>
            </a:r>
            <a:r>
              <a:rPr dirty="0" sz="1400" spc="-5" b="1">
                <a:solidFill>
                  <a:srgbClr val="333333"/>
                </a:solidFill>
                <a:latin typeface="Arial"/>
                <a:cs typeface="Arial"/>
              </a:rPr>
              <a:t>13 Oktober</a:t>
            </a:r>
            <a:r>
              <a:rPr dirty="0" sz="1400" spc="-95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400" spc="-5" b="1">
                <a:solidFill>
                  <a:srgbClr val="333333"/>
                </a:solidFill>
                <a:latin typeface="Arial"/>
                <a:cs typeface="Arial"/>
              </a:rPr>
              <a:t>2022 </a:t>
            </a:r>
            <a:r>
              <a:rPr dirty="0" sz="1400" spc="-5" b="1">
                <a:latin typeface="Arial"/>
                <a:cs typeface="Arial"/>
              </a:rPr>
              <a:t> International </a:t>
            </a:r>
            <a:r>
              <a:rPr dirty="0" sz="1400" b="1">
                <a:latin typeface="Arial"/>
                <a:cs typeface="Arial"/>
              </a:rPr>
              <a:t>Seminar </a:t>
            </a:r>
            <a:r>
              <a:rPr dirty="0" sz="1400" spc="-5" b="1">
                <a:latin typeface="Arial"/>
                <a:cs typeface="Arial"/>
              </a:rPr>
              <a:t>on Chemistry </a:t>
            </a:r>
            <a:r>
              <a:rPr dirty="0" sz="1400" b="1">
                <a:latin typeface="Arial"/>
                <a:cs typeface="Arial"/>
              </a:rPr>
              <a:t>(ISOC V) – </a:t>
            </a:r>
            <a:r>
              <a:rPr dirty="0" sz="1400" spc="-5" b="1">
                <a:latin typeface="Arial"/>
                <a:cs typeface="Arial"/>
              </a:rPr>
              <a:t>Institut </a:t>
            </a:r>
            <a:r>
              <a:rPr dirty="0" sz="1400" spc="-15" b="1">
                <a:latin typeface="Arial"/>
                <a:cs typeface="Arial"/>
              </a:rPr>
              <a:t>Teknologi</a:t>
            </a:r>
            <a:r>
              <a:rPr dirty="0" sz="1400" spc="-130" b="1">
                <a:latin typeface="Arial"/>
                <a:cs typeface="Arial"/>
              </a:rPr>
              <a:t> </a:t>
            </a:r>
            <a:r>
              <a:rPr dirty="0" sz="1400" spc="-5" b="1">
                <a:latin typeface="Arial"/>
                <a:cs typeface="Arial"/>
              </a:rPr>
              <a:t>Sepuluh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43255" y="0"/>
            <a:ext cx="8998585" cy="2631440"/>
            <a:chOff x="143255" y="0"/>
            <a:chExt cx="8998585" cy="2631440"/>
          </a:xfrm>
        </p:grpSpPr>
        <p:sp>
          <p:nvSpPr>
            <p:cNvPr id="8" name="object 8"/>
            <p:cNvSpPr/>
            <p:nvPr/>
          </p:nvSpPr>
          <p:spPr>
            <a:xfrm>
              <a:off x="2586228" y="0"/>
              <a:ext cx="2138172" cy="115214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43255" y="0"/>
              <a:ext cx="2665476" cy="1065276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874775" y="909827"/>
              <a:ext cx="8266938" cy="172135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671573" y="1234185"/>
            <a:ext cx="716153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574800" marR="5080" indent="-1562735">
              <a:lnSpc>
                <a:spcPct val="100000"/>
              </a:lnSpc>
              <a:spcBef>
                <a:spcPts val="100"/>
              </a:spcBef>
            </a:pP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Study on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Antinephrolithiasis Activity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dirty="0" sz="2400" spc="-185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Ethanolic  Extract </a:t>
            </a:r>
            <a:r>
              <a:rPr dirty="0" sz="2400" b="1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dirty="0" sz="2400" spc="-5" b="1" i="1">
                <a:solidFill>
                  <a:srgbClr val="FFFFFF"/>
                </a:solidFill>
                <a:latin typeface="Arial"/>
                <a:cs typeface="Arial"/>
              </a:rPr>
              <a:t>Uncaria </a:t>
            </a:r>
            <a:r>
              <a:rPr dirty="0" sz="2400" b="1" i="1">
                <a:solidFill>
                  <a:srgbClr val="FFFFFF"/>
                </a:solidFill>
                <a:latin typeface="Arial"/>
                <a:cs typeface="Arial"/>
              </a:rPr>
              <a:t>gambir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Roxb</a:t>
            </a:r>
            <a:r>
              <a:rPr dirty="0" sz="2400" spc="20" b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400" spc="-5" b="1">
                <a:solidFill>
                  <a:srgbClr val="FFFFFF"/>
                </a:solidFill>
                <a:latin typeface="Arial"/>
                <a:cs typeface="Arial"/>
              </a:rPr>
              <a:t>leaves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2332" y="155575"/>
            <a:ext cx="5764530" cy="2997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/>
              <a:t>Kidney stone solubility </a:t>
            </a:r>
            <a:r>
              <a:rPr dirty="0" sz="1800"/>
              <a:t>test </a:t>
            </a:r>
            <a:r>
              <a:rPr dirty="0" sz="1800" spc="-15"/>
              <a:t>with </a:t>
            </a:r>
            <a:r>
              <a:rPr dirty="0" sz="1800" spc="-5"/>
              <a:t>ethanol extract </a:t>
            </a:r>
            <a:r>
              <a:rPr dirty="0" sz="1800"/>
              <a:t>of</a:t>
            </a:r>
            <a:r>
              <a:rPr dirty="0" sz="1800" spc="120"/>
              <a:t> </a:t>
            </a:r>
            <a:r>
              <a:rPr dirty="0" sz="1800" spc="-5"/>
              <a:t>gambir</a:t>
            </a:r>
            <a:endParaRPr sz="1800"/>
          </a:p>
        </p:txBody>
      </p:sp>
      <p:sp>
        <p:nvSpPr>
          <p:cNvPr id="3" name="object 3"/>
          <p:cNvSpPr txBox="1"/>
          <p:nvPr/>
        </p:nvSpPr>
        <p:spPr>
          <a:xfrm>
            <a:off x="1915032" y="464249"/>
            <a:ext cx="658495" cy="25590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989"/>
              </a:lnSpc>
            </a:pPr>
            <a:r>
              <a:rPr dirty="0" sz="1800" spc="-5">
                <a:latin typeface="Arial"/>
                <a:cs typeface="Arial"/>
              </a:rPr>
              <a:t>l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av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43255" y="498348"/>
            <a:ext cx="8608060" cy="4410710"/>
            <a:chOff x="143255" y="498348"/>
            <a:chExt cx="8608060" cy="4410710"/>
          </a:xfrm>
        </p:grpSpPr>
        <p:sp>
          <p:nvSpPr>
            <p:cNvPr id="5" name="object 5"/>
            <p:cNvSpPr/>
            <p:nvPr/>
          </p:nvSpPr>
          <p:spPr>
            <a:xfrm>
              <a:off x="143255" y="498348"/>
              <a:ext cx="7338059" cy="22265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4419600" y="2737104"/>
              <a:ext cx="4331208" cy="217170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/>
          <p:cNvSpPr txBox="1"/>
          <p:nvPr/>
        </p:nvSpPr>
        <p:spPr>
          <a:xfrm>
            <a:off x="601980" y="3336035"/>
            <a:ext cx="3359150" cy="1199515"/>
          </a:xfrm>
          <a:prstGeom prst="rect">
            <a:avLst/>
          </a:prstGeom>
          <a:solidFill>
            <a:srgbClr val="FFFFFF"/>
          </a:solidFill>
          <a:ln w="12700">
            <a:solidFill>
              <a:srgbClr val="333399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90805" marR="97790">
              <a:lnSpc>
                <a:spcPct val="100000"/>
              </a:lnSpc>
              <a:spcBef>
                <a:spcPts val="310"/>
              </a:spcBef>
            </a:pP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higher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concentration</a:t>
            </a:r>
            <a:r>
              <a:rPr dirty="0" sz="1800" spc="-5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of  </a:t>
            </a:r>
            <a:r>
              <a:rPr dirty="0" sz="1800" spc="-5">
                <a:latin typeface="Arial"/>
                <a:cs typeface="Arial"/>
              </a:rPr>
              <a:t>gambir leaf extract,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higher  </a:t>
            </a:r>
            <a:r>
              <a:rPr dirty="0" sz="1800">
                <a:latin typeface="Arial"/>
                <a:cs typeface="Arial"/>
              </a:rPr>
              <a:t>the </a:t>
            </a:r>
            <a:r>
              <a:rPr dirty="0" sz="1800" spc="-5">
                <a:latin typeface="Arial"/>
                <a:cs typeface="Arial"/>
              </a:rPr>
              <a:t>dissolved calcium level of  kidney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stones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2044" y="239395"/>
            <a:ext cx="5650865" cy="4826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000"/>
              <a:t>Plausible </a:t>
            </a:r>
            <a:r>
              <a:rPr dirty="0" sz="3000" spc="-5"/>
              <a:t>Mechanism </a:t>
            </a:r>
            <a:r>
              <a:rPr dirty="0" sz="3000"/>
              <a:t>of</a:t>
            </a:r>
            <a:r>
              <a:rPr dirty="0" sz="3000" spc="-80"/>
              <a:t> </a:t>
            </a:r>
            <a:r>
              <a:rPr dirty="0" sz="3000" spc="-5"/>
              <a:t>Reaction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1493202" y="2203259"/>
            <a:ext cx="6882130" cy="1241425"/>
            <a:chOff x="1493202" y="2203259"/>
            <a:chExt cx="6882130" cy="1241425"/>
          </a:xfrm>
        </p:grpSpPr>
        <p:sp>
          <p:nvSpPr>
            <p:cNvPr id="4" name="object 4"/>
            <p:cNvSpPr/>
            <p:nvPr/>
          </p:nvSpPr>
          <p:spPr>
            <a:xfrm>
              <a:off x="5870105" y="2312390"/>
              <a:ext cx="1167130" cy="775335"/>
            </a:xfrm>
            <a:custGeom>
              <a:avLst/>
              <a:gdLst/>
              <a:ahLst/>
              <a:cxnLst/>
              <a:rect l="l" t="t" r="r" b="b"/>
              <a:pathLst>
                <a:path w="1167129" h="775335">
                  <a:moveTo>
                    <a:pt x="0" y="442795"/>
                  </a:moveTo>
                  <a:lnTo>
                    <a:pt x="0" y="664199"/>
                  </a:lnTo>
                </a:path>
                <a:path w="1167129" h="775335">
                  <a:moveTo>
                    <a:pt x="27536" y="461090"/>
                  </a:moveTo>
                  <a:lnTo>
                    <a:pt x="27536" y="645904"/>
                  </a:lnTo>
                </a:path>
                <a:path w="1167129" h="775335">
                  <a:moveTo>
                    <a:pt x="0" y="664199"/>
                  </a:moveTo>
                  <a:lnTo>
                    <a:pt x="166648" y="774895"/>
                  </a:lnTo>
                </a:path>
                <a:path w="1167129" h="775335">
                  <a:moveTo>
                    <a:pt x="166648" y="774895"/>
                  </a:moveTo>
                  <a:lnTo>
                    <a:pt x="333296" y="664199"/>
                  </a:lnTo>
                </a:path>
                <a:path w="1167129" h="775335">
                  <a:moveTo>
                    <a:pt x="166648" y="738317"/>
                  </a:moveTo>
                  <a:lnTo>
                    <a:pt x="305760" y="645904"/>
                  </a:lnTo>
                </a:path>
                <a:path w="1167129" h="775335">
                  <a:moveTo>
                    <a:pt x="333296" y="664199"/>
                  </a:moveTo>
                  <a:lnTo>
                    <a:pt x="333296" y="442795"/>
                  </a:lnTo>
                </a:path>
                <a:path w="1167129" h="775335">
                  <a:moveTo>
                    <a:pt x="333296" y="442795"/>
                  </a:moveTo>
                  <a:lnTo>
                    <a:pt x="166648" y="332099"/>
                  </a:lnTo>
                </a:path>
                <a:path w="1167129" h="775335">
                  <a:moveTo>
                    <a:pt x="305760" y="461090"/>
                  </a:moveTo>
                  <a:lnTo>
                    <a:pt x="166648" y="368677"/>
                  </a:lnTo>
                </a:path>
                <a:path w="1167129" h="775335">
                  <a:moveTo>
                    <a:pt x="166648" y="332099"/>
                  </a:moveTo>
                  <a:lnTo>
                    <a:pt x="0" y="442795"/>
                  </a:lnTo>
                </a:path>
                <a:path w="1167129" h="775335">
                  <a:moveTo>
                    <a:pt x="333296" y="664199"/>
                  </a:moveTo>
                  <a:lnTo>
                    <a:pt x="499944" y="774895"/>
                  </a:lnTo>
                </a:path>
                <a:path w="1167129" h="775335">
                  <a:moveTo>
                    <a:pt x="499944" y="774895"/>
                  </a:moveTo>
                  <a:lnTo>
                    <a:pt x="666703" y="664199"/>
                  </a:lnTo>
                </a:path>
                <a:path w="1167129" h="775335">
                  <a:moveTo>
                    <a:pt x="666703" y="664199"/>
                  </a:moveTo>
                  <a:lnTo>
                    <a:pt x="666703" y="442795"/>
                  </a:lnTo>
                </a:path>
                <a:path w="1167129" h="775335">
                  <a:moveTo>
                    <a:pt x="666703" y="442795"/>
                  </a:moveTo>
                  <a:lnTo>
                    <a:pt x="833351" y="332099"/>
                  </a:lnTo>
                </a:path>
                <a:path w="1167129" h="775335">
                  <a:moveTo>
                    <a:pt x="833351" y="332099"/>
                  </a:moveTo>
                  <a:lnTo>
                    <a:pt x="999999" y="442795"/>
                  </a:lnTo>
                </a:path>
                <a:path w="1167129" h="775335">
                  <a:moveTo>
                    <a:pt x="860887" y="313817"/>
                  </a:moveTo>
                  <a:lnTo>
                    <a:pt x="999999" y="406218"/>
                  </a:lnTo>
                </a:path>
                <a:path w="1167129" h="775335">
                  <a:moveTo>
                    <a:pt x="999999" y="442795"/>
                  </a:moveTo>
                  <a:lnTo>
                    <a:pt x="1166758" y="332099"/>
                  </a:lnTo>
                </a:path>
                <a:path w="1167129" h="775335">
                  <a:moveTo>
                    <a:pt x="1166758" y="332099"/>
                  </a:moveTo>
                  <a:lnTo>
                    <a:pt x="1166758" y="110708"/>
                  </a:lnTo>
                </a:path>
                <a:path w="1167129" h="775335">
                  <a:moveTo>
                    <a:pt x="1139222" y="313817"/>
                  </a:moveTo>
                  <a:lnTo>
                    <a:pt x="1139222" y="128990"/>
                  </a:lnTo>
                </a:path>
                <a:path w="1167129" h="775335">
                  <a:moveTo>
                    <a:pt x="1166758" y="110708"/>
                  </a:moveTo>
                  <a:lnTo>
                    <a:pt x="999999" y="0"/>
                  </a:lnTo>
                </a:path>
                <a:path w="1167129" h="775335">
                  <a:moveTo>
                    <a:pt x="999999" y="0"/>
                  </a:moveTo>
                  <a:lnTo>
                    <a:pt x="833351" y="110708"/>
                  </a:lnTo>
                </a:path>
                <a:path w="1167129" h="775335">
                  <a:moveTo>
                    <a:pt x="999999" y="36577"/>
                  </a:moveTo>
                  <a:lnTo>
                    <a:pt x="860887" y="128990"/>
                  </a:lnTo>
                </a:path>
                <a:path w="1167129" h="775335">
                  <a:moveTo>
                    <a:pt x="833351" y="110708"/>
                  </a:moveTo>
                  <a:lnTo>
                    <a:pt x="833351" y="332099"/>
                  </a:lnTo>
                </a:path>
              </a:pathLst>
            </a:custGeom>
            <a:ln w="11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5510828" y="2578176"/>
              <a:ext cx="238558" cy="14577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784853" y="2698577"/>
              <a:ext cx="85725" cy="57150"/>
            </a:xfrm>
            <a:custGeom>
              <a:avLst/>
              <a:gdLst/>
              <a:ahLst/>
              <a:cxnLst/>
              <a:rect l="l" t="t" r="r" b="b"/>
              <a:pathLst>
                <a:path w="85725" h="57150">
                  <a:moveTo>
                    <a:pt x="85251" y="56608"/>
                  </a:moveTo>
                  <a:lnTo>
                    <a:pt x="0" y="0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976408" y="3242363"/>
              <a:ext cx="238558" cy="14578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036753" y="3087285"/>
              <a:ext cx="0" cy="132080"/>
            </a:xfrm>
            <a:custGeom>
              <a:avLst/>
              <a:gdLst/>
              <a:ahLst/>
              <a:cxnLst/>
              <a:rect l="l" t="t" r="r" b="b"/>
              <a:pathLst>
                <a:path w="0" h="132080">
                  <a:moveTo>
                    <a:pt x="0" y="0"/>
                  </a:moveTo>
                  <a:lnTo>
                    <a:pt x="0" y="131778"/>
                  </a:lnTo>
                </a:path>
              </a:pathLst>
            </a:custGeom>
            <a:ln w="105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643111" y="3020959"/>
              <a:ext cx="238760" cy="146050"/>
            </a:xfrm>
            <a:custGeom>
              <a:avLst/>
              <a:gdLst/>
              <a:ahLst/>
              <a:cxnLst/>
              <a:rect l="l" t="t" r="r" b="b"/>
              <a:pathLst>
                <a:path w="238759" h="146050">
                  <a:moveTo>
                    <a:pt x="58693" y="0"/>
                  </a:moveTo>
                  <a:lnTo>
                    <a:pt x="16397" y="19853"/>
                  </a:lnTo>
                  <a:lnTo>
                    <a:pt x="1017" y="58188"/>
                  </a:lnTo>
                  <a:lnTo>
                    <a:pt x="0" y="75055"/>
                  </a:lnTo>
                  <a:lnTo>
                    <a:pt x="437" y="83924"/>
                  </a:lnTo>
                  <a:lnTo>
                    <a:pt x="15736" y="124814"/>
                  </a:lnTo>
                  <a:lnTo>
                    <a:pt x="50201" y="145189"/>
                  </a:lnTo>
                  <a:lnTo>
                    <a:pt x="58583" y="145790"/>
                  </a:lnTo>
                  <a:lnTo>
                    <a:pt x="66451" y="145246"/>
                  </a:lnTo>
                  <a:lnTo>
                    <a:pt x="97174" y="129839"/>
                  </a:lnTo>
                  <a:lnTo>
                    <a:pt x="58472" y="129839"/>
                  </a:lnTo>
                  <a:lnTo>
                    <a:pt x="49879" y="128913"/>
                  </a:lnTo>
                  <a:lnTo>
                    <a:pt x="19702" y="97821"/>
                  </a:lnTo>
                  <a:lnTo>
                    <a:pt x="16728" y="75055"/>
                  </a:lnTo>
                  <a:lnTo>
                    <a:pt x="17511" y="60294"/>
                  </a:lnTo>
                  <a:lnTo>
                    <a:pt x="35678" y="23701"/>
                  </a:lnTo>
                  <a:lnTo>
                    <a:pt x="58803" y="16052"/>
                  </a:lnTo>
                  <a:lnTo>
                    <a:pt x="97175" y="16052"/>
                  </a:lnTo>
                  <a:lnTo>
                    <a:pt x="95693" y="14449"/>
                  </a:lnTo>
                  <a:lnTo>
                    <a:pt x="89313" y="9324"/>
                  </a:lnTo>
                  <a:lnTo>
                    <a:pt x="82267" y="5248"/>
                  </a:lnTo>
                  <a:lnTo>
                    <a:pt x="74829" y="2334"/>
                  </a:lnTo>
                  <a:lnTo>
                    <a:pt x="66978" y="583"/>
                  </a:lnTo>
                  <a:lnTo>
                    <a:pt x="58693" y="0"/>
                  </a:lnTo>
                  <a:close/>
                </a:path>
                <a:path w="238759" h="146050">
                  <a:moveTo>
                    <a:pt x="97175" y="16052"/>
                  </a:moveTo>
                  <a:lnTo>
                    <a:pt x="66843" y="16052"/>
                  </a:lnTo>
                  <a:lnTo>
                    <a:pt x="74113" y="18409"/>
                  </a:lnTo>
                  <a:lnTo>
                    <a:pt x="87110" y="27822"/>
                  </a:lnTo>
                  <a:lnTo>
                    <a:pt x="100126" y="64714"/>
                  </a:lnTo>
                  <a:lnTo>
                    <a:pt x="100437" y="73041"/>
                  </a:lnTo>
                  <a:lnTo>
                    <a:pt x="99696" y="85864"/>
                  </a:lnTo>
                  <a:lnTo>
                    <a:pt x="82310" y="121512"/>
                  </a:lnTo>
                  <a:lnTo>
                    <a:pt x="58472" y="129839"/>
                  </a:lnTo>
                  <a:lnTo>
                    <a:pt x="97174" y="129839"/>
                  </a:lnTo>
                  <a:lnTo>
                    <a:pt x="115293" y="93437"/>
                  </a:lnTo>
                  <a:lnTo>
                    <a:pt x="117175" y="73041"/>
                  </a:lnTo>
                  <a:lnTo>
                    <a:pt x="116727" y="62846"/>
                  </a:lnTo>
                  <a:lnTo>
                    <a:pt x="101277" y="20490"/>
                  </a:lnTo>
                  <a:lnTo>
                    <a:pt x="97175" y="16052"/>
                  </a:lnTo>
                  <a:close/>
                </a:path>
                <a:path w="238759" h="146050">
                  <a:moveTo>
                    <a:pt x="158814" y="2508"/>
                  </a:moveTo>
                  <a:lnTo>
                    <a:pt x="142512" y="2508"/>
                  </a:lnTo>
                  <a:lnTo>
                    <a:pt x="142512" y="143383"/>
                  </a:lnTo>
                  <a:lnTo>
                    <a:pt x="158814" y="143383"/>
                  </a:lnTo>
                  <a:lnTo>
                    <a:pt x="158814" y="76981"/>
                  </a:lnTo>
                  <a:lnTo>
                    <a:pt x="238668" y="76981"/>
                  </a:lnTo>
                  <a:lnTo>
                    <a:pt x="238668" y="60358"/>
                  </a:lnTo>
                  <a:lnTo>
                    <a:pt x="158814" y="60358"/>
                  </a:lnTo>
                  <a:lnTo>
                    <a:pt x="158814" y="2508"/>
                  </a:lnTo>
                  <a:close/>
                </a:path>
                <a:path w="238759" h="146050">
                  <a:moveTo>
                    <a:pt x="238668" y="76981"/>
                  </a:moveTo>
                  <a:lnTo>
                    <a:pt x="222477" y="76981"/>
                  </a:lnTo>
                  <a:lnTo>
                    <a:pt x="222477" y="143383"/>
                  </a:lnTo>
                  <a:lnTo>
                    <a:pt x="238668" y="143383"/>
                  </a:lnTo>
                  <a:lnTo>
                    <a:pt x="238668" y="76981"/>
                  </a:lnTo>
                  <a:close/>
                </a:path>
                <a:path w="238759" h="146050">
                  <a:moveTo>
                    <a:pt x="238668" y="2508"/>
                  </a:moveTo>
                  <a:lnTo>
                    <a:pt x="222477" y="2508"/>
                  </a:lnTo>
                  <a:lnTo>
                    <a:pt x="222477" y="60358"/>
                  </a:lnTo>
                  <a:lnTo>
                    <a:pt x="238668" y="60358"/>
                  </a:lnTo>
                  <a:lnTo>
                    <a:pt x="238668" y="25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6536808" y="2976589"/>
              <a:ext cx="97790" cy="64769"/>
            </a:xfrm>
            <a:custGeom>
              <a:avLst/>
              <a:gdLst/>
              <a:ahLst/>
              <a:cxnLst/>
              <a:rect l="l" t="t" r="r" b="b"/>
              <a:pathLst>
                <a:path w="97790" h="64769">
                  <a:moveTo>
                    <a:pt x="0" y="0"/>
                  </a:moveTo>
                  <a:lnTo>
                    <a:pt x="97257" y="64615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6309815" y="2578176"/>
              <a:ext cx="117475" cy="146050"/>
            </a:xfrm>
            <a:custGeom>
              <a:avLst/>
              <a:gdLst/>
              <a:ahLst/>
              <a:cxnLst/>
              <a:rect l="l" t="t" r="r" b="b"/>
              <a:pathLst>
                <a:path w="117475" h="146050">
                  <a:moveTo>
                    <a:pt x="58582" y="0"/>
                  </a:moveTo>
                  <a:lnTo>
                    <a:pt x="16287" y="19840"/>
                  </a:lnTo>
                  <a:lnTo>
                    <a:pt x="999" y="58175"/>
                  </a:lnTo>
                  <a:lnTo>
                    <a:pt x="0" y="75055"/>
                  </a:lnTo>
                  <a:lnTo>
                    <a:pt x="421" y="83917"/>
                  </a:lnTo>
                  <a:lnTo>
                    <a:pt x="15640" y="124808"/>
                  </a:lnTo>
                  <a:lnTo>
                    <a:pt x="50137" y="145177"/>
                  </a:lnTo>
                  <a:lnTo>
                    <a:pt x="58582" y="145778"/>
                  </a:lnTo>
                  <a:lnTo>
                    <a:pt x="66389" y="145234"/>
                  </a:lnTo>
                  <a:lnTo>
                    <a:pt x="97100" y="129827"/>
                  </a:lnTo>
                  <a:lnTo>
                    <a:pt x="58472" y="129827"/>
                  </a:lnTo>
                  <a:lnTo>
                    <a:pt x="49837" y="128902"/>
                  </a:lnTo>
                  <a:lnTo>
                    <a:pt x="19701" y="97815"/>
                  </a:lnTo>
                  <a:lnTo>
                    <a:pt x="16728" y="75055"/>
                  </a:lnTo>
                  <a:lnTo>
                    <a:pt x="17493" y="60286"/>
                  </a:lnTo>
                  <a:lnTo>
                    <a:pt x="35567" y="23694"/>
                  </a:lnTo>
                  <a:lnTo>
                    <a:pt x="58693" y="16039"/>
                  </a:lnTo>
                  <a:lnTo>
                    <a:pt x="97065" y="16039"/>
                  </a:lnTo>
                  <a:lnTo>
                    <a:pt x="95582" y="14436"/>
                  </a:lnTo>
                  <a:lnTo>
                    <a:pt x="89203" y="9312"/>
                  </a:lnTo>
                  <a:lnTo>
                    <a:pt x="82157" y="5238"/>
                  </a:lnTo>
                  <a:lnTo>
                    <a:pt x="74719" y="2328"/>
                  </a:lnTo>
                  <a:lnTo>
                    <a:pt x="66867" y="582"/>
                  </a:lnTo>
                  <a:lnTo>
                    <a:pt x="58582" y="0"/>
                  </a:lnTo>
                  <a:close/>
                </a:path>
                <a:path w="117475" h="146050">
                  <a:moveTo>
                    <a:pt x="97065" y="16039"/>
                  </a:moveTo>
                  <a:lnTo>
                    <a:pt x="66733" y="16039"/>
                  </a:lnTo>
                  <a:lnTo>
                    <a:pt x="74003" y="18396"/>
                  </a:lnTo>
                  <a:lnTo>
                    <a:pt x="87000" y="27822"/>
                  </a:lnTo>
                  <a:lnTo>
                    <a:pt x="100110" y="64702"/>
                  </a:lnTo>
                  <a:lnTo>
                    <a:pt x="100437" y="73028"/>
                  </a:lnTo>
                  <a:lnTo>
                    <a:pt x="99694" y="85851"/>
                  </a:lnTo>
                  <a:lnTo>
                    <a:pt x="82263" y="121504"/>
                  </a:lnTo>
                  <a:lnTo>
                    <a:pt x="58472" y="129827"/>
                  </a:lnTo>
                  <a:lnTo>
                    <a:pt x="97100" y="129827"/>
                  </a:lnTo>
                  <a:lnTo>
                    <a:pt x="115183" y="93430"/>
                  </a:lnTo>
                  <a:lnTo>
                    <a:pt x="117065" y="73028"/>
                  </a:lnTo>
                  <a:lnTo>
                    <a:pt x="116632" y="62835"/>
                  </a:lnTo>
                  <a:lnTo>
                    <a:pt x="101167" y="20477"/>
                  </a:lnTo>
                  <a:lnTo>
                    <a:pt x="97065" y="1603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6203401" y="2695397"/>
              <a:ext cx="334010" cy="60325"/>
            </a:xfrm>
            <a:custGeom>
              <a:avLst/>
              <a:gdLst/>
              <a:ahLst/>
              <a:cxnLst/>
              <a:rect l="l" t="t" r="r" b="b"/>
              <a:pathLst>
                <a:path w="334009" h="60325">
                  <a:moveTo>
                    <a:pt x="333406" y="59788"/>
                  </a:moveTo>
                  <a:lnTo>
                    <a:pt x="243859" y="342"/>
                  </a:lnTo>
                </a:path>
                <a:path w="334009" h="60325">
                  <a:moveTo>
                    <a:pt x="0" y="59788"/>
                  </a:moveTo>
                  <a:lnTo>
                    <a:pt x="90098" y="0"/>
                  </a:lnTo>
                </a:path>
              </a:pathLst>
            </a:custGeom>
            <a:ln w="11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7165767" y="2271036"/>
              <a:ext cx="73660" cy="91440"/>
            </a:xfrm>
            <a:custGeom>
              <a:avLst/>
              <a:gdLst/>
              <a:ahLst/>
              <a:cxnLst/>
              <a:rect l="l" t="t" r="r" b="b"/>
              <a:pathLst>
                <a:path w="73659" h="91439">
                  <a:moveTo>
                    <a:pt x="43692" y="0"/>
                  </a:moveTo>
                  <a:lnTo>
                    <a:pt x="5727" y="19202"/>
                  </a:lnTo>
                  <a:lnTo>
                    <a:pt x="0" y="54644"/>
                  </a:lnTo>
                  <a:lnTo>
                    <a:pt x="1397" y="61790"/>
                  </a:lnTo>
                  <a:lnTo>
                    <a:pt x="4371" y="68720"/>
                  </a:lnTo>
                  <a:lnTo>
                    <a:pt x="7234" y="75638"/>
                  </a:lnTo>
                  <a:lnTo>
                    <a:pt x="11530" y="81111"/>
                  </a:lnTo>
                  <a:lnTo>
                    <a:pt x="17257" y="85115"/>
                  </a:lnTo>
                  <a:lnTo>
                    <a:pt x="22875" y="89119"/>
                  </a:lnTo>
                  <a:lnTo>
                    <a:pt x="29373" y="91120"/>
                  </a:lnTo>
                  <a:lnTo>
                    <a:pt x="43252" y="91120"/>
                  </a:lnTo>
                  <a:lnTo>
                    <a:pt x="49420" y="89309"/>
                  </a:lnTo>
                  <a:lnTo>
                    <a:pt x="60875" y="82062"/>
                  </a:lnTo>
                  <a:lnTo>
                    <a:pt x="61628" y="81149"/>
                  </a:lnTo>
                  <a:lnTo>
                    <a:pt x="29043" y="81149"/>
                  </a:lnTo>
                  <a:lnTo>
                    <a:pt x="22765" y="78096"/>
                  </a:lnTo>
                  <a:lnTo>
                    <a:pt x="10429" y="46916"/>
                  </a:lnTo>
                  <a:lnTo>
                    <a:pt x="10905" y="37687"/>
                  </a:lnTo>
                  <a:lnTo>
                    <a:pt x="29483" y="10034"/>
                  </a:lnTo>
                  <a:lnTo>
                    <a:pt x="61677" y="10034"/>
                  </a:lnTo>
                  <a:lnTo>
                    <a:pt x="61425" y="9717"/>
                  </a:lnTo>
                  <a:lnTo>
                    <a:pt x="55698" y="5828"/>
                  </a:lnTo>
                  <a:lnTo>
                    <a:pt x="50080" y="1951"/>
                  </a:lnTo>
                  <a:lnTo>
                    <a:pt x="43692" y="0"/>
                  </a:lnTo>
                  <a:close/>
                </a:path>
                <a:path w="73659" h="91439">
                  <a:moveTo>
                    <a:pt x="61677" y="10034"/>
                  </a:moveTo>
                  <a:lnTo>
                    <a:pt x="41709" y="10034"/>
                  </a:lnTo>
                  <a:lnTo>
                    <a:pt x="46225" y="11504"/>
                  </a:lnTo>
                  <a:lnTo>
                    <a:pt x="54376" y="17395"/>
                  </a:lnTo>
                  <a:lnTo>
                    <a:pt x="57460" y="21538"/>
                  </a:lnTo>
                  <a:lnTo>
                    <a:pt x="61646" y="32231"/>
                  </a:lnTo>
                  <a:lnTo>
                    <a:pt x="62606" y="37687"/>
                  </a:lnTo>
                  <a:lnTo>
                    <a:pt x="62673" y="46916"/>
                  </a:lnTo>
                  <a:lnTo>
                    <a:pt x="62276" y="53667"/>
                  </a:lnTo>
                  <a:lnTo>
                    <a:pt x="44133" y="81149"/>
                  </a:lnTo>
                  <a:lnTo>
                    <a:pt x="61628" y="81149"/>
                  </a:lnTo>
                  <a:lnTo>
                    <a:pt x="65280" y="76728"/>
                  </a:lnTo>
                  <a:lnTo>
                    <a:pt x="68475" y="69683"/>
                  </a:lnTo>
                  <a:lnTo>
                    <a:pt x="71559" y="62626"/>
                  </a:lnTo>
                  <a:lnTo>
                    <a:pt x="73211" y="54644"/>
                  </a:lnTo>
                  <a:lnTo>
                    <a:pt x="73106" y="36369"/>
                  </a:lnTo>
                  <a:lnTo>
                    <a:pt x="71669" y="29026"/>
                  </a:lnTo>
                  <a:lnTo>
                    <a:pt x="65721" y="15127"/>
                  </a:lnTo>
                  <a:lnTo>
                    <a:pt x="61677" y="100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7036863" y="2349183"/>
              <a:ext cx="111760" cy="74295"/>
            </a:xfrm>
            <a:custGeom>
              <a:avLst/>
              <a:gdLst/>
              <a:ahLst/>
              <a:cxnLst/>
              <a:rect l="l" t="t" r="r" b="b"/>
              <a:pathLst>
                <a:path w="111759" h="74294">
                  <a:moveTo>
                    <a:pt x="0" y="73915"/>
                  </a:moveTo>
                  <a:lnTo>
                    <a:pt x="111245" y="0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7165769" y="2713831"/>
              <a:ext cx="73660" cy="91440"/>
            </a:xfrm>
            <a:custGeom>
              <a:avLst/>
              <a:gdLst/>
              <a:ahLst/>
              <a:cxnLst/>
              <a:rect l="l" t="t" r="r" b="b"/>
              <a:pathLst>
                <a:path w="73659" h="91439">
                  <a:moveTo>
                    <a:pt x="43690" y="0"/>
                  </a:moveTo>
                  <a:lnTo>
                    <a:pt x="5724" y="19202"/>
                  </a:lnTo>
                  <a:lnTo>
                    <a:pt x="0" y="54644"/>
                  </a:lnTo>
                  <a:lnTo>
                    <a:pt x="1394" y="61790"/>
                  </a:lnTo>
                  <a:lnTo>
                    <a:pt x="4368" y="68708"/>
                  </a:lnTo>
                  <a:lnTo>
                    <a:pt x="7232" y="75638"/>
                  </a:lnTo>
                  <a:lnTo>
                    <a:pt x="11528" y="81111"/>
                  </a:lnTo>
                  <a:lnTo>
                    <a:pt x="17255" y="85115"/>
                  </a:lnTo>
                  <a:lnTo>
                    <a:pt x="22872" y="89119"/>
                  </a:lnTo>
                  <a:lnTo>
                    <a:pt x="29371" y="91120"/>
                  </a:lnTo>
                  <a:lnTo>
                    <a:pt x="43249" y="91120"/>
                  </a:lnTo>
                  <a:lnTo>
                    <a:pt x="49417" y="89309"/>
                  </a:lnTo>
                  <a:lnTo>
                    <a:pt x="60872" y="82062"/>
                  </a:lnTo>
                  <a:lnTo>
                    <a:pt x="61626" y="81149"/>
                  </a:lnTo>
                  <a:lnTo>
                    <a:pt x="29040" y="81149"/>
                  </a:lnTo>
                  <a:lnTo>
                    <a:pt x="22762" y="78096"/>
                  </a:lnTo>
                  <a:lnTo>
                    <a:pt x="10426" y="46916"/>
                  </a:lnTo>
                  <a:lnTo>
                    <a:pt x="10903" y="37687"/>
                  </a:lnTo>
                  <a:lnTo>
                    <a:pt x="29481" y="10034"/>
                  </a:lnTo>
                  <a:lnTo>
                    <a:pt x="61674" y="10034"/>
                  </a:lnTo>
                  <a:lnTo>
                    <a:pt x="61423" y="9717"/>
                  </a:lnTo>
                  <a:lnTo>
                    <a:pt x="55695" y="5828"/>
                  </a:lnTo>
                  <a:lnTo>
                    <a:pt x="50078" y="1951"/>
                  </a:lnTo>
                  <a:lnTo>
                    <a:pt x="43690" y="0"/>
                  </a:lnTo>
                  <a:close/>
                </a:path>
                <a:path w="73659" h="91439">
                  <a:moveTo>
                    <a:pt x="61674" y="10034"/>
                  </a:moveTo>
                  <a:lnTo>
                    <a:pt x="41707" y="10034"/>
                  </a:lnTo>
                  <a:lnTo>
                    <a:pt x="46223" y="11504"/>
                  </a:lnTo>
                  <a:lnTo>
                    <a:pt x="54374" y="17395"/>
                  </a:lnTo>
                  <a:lnTo>
                    <a:pt x="57458" y="21538"/>
                  </a:lnTo>
                  <a:lnTo>
                    <a:pt x="61643" y="32231"/>
                  </a:lnTo>
                  <a:lnTo>
                    <a:pt x="62605" y="37687"/>
                  </a:lnTo>
                  <a:lnTo>
                    <a:pt x="62670" y="46916"/>
                  </a:lnTo>
                  <a:lnTo>
                    <a:pt x="62273" y="53661"/>
                  </a:lnTo>
                  <a:lnTo>
                    <a:pt x="44130" y="81149"/>
                  </a:lnTo>
                  <a:lnTo>
                    <a:pt x="61626" y="81149"/>
                  </a:lnTo>
                  <a:lnTo>
                    <a:pt x="65278" y="76728"/>
                  </a:lnTo>
                  <a:lnTo>
                    <a:pt x="68472" y="69671"/>
                  </a:lnTo>
                  <a:lnTo>
                    <a:pt x="71556" y="62626"/>
                  </a:lnTo>
                  <a:lnTo>
                    <a:pt x="73208" y="54644"/>
                  </a:lnTo>
                  <a:lnTo>
                    <a:pt x="73102" y="36363"/>
                  </a:lnTo>
                  <a:lnTo>
                    <a:pt x="71666" y="29026"/>
                  </a:lnTo>
                  <a:lnTo>
                    <a:pt x="65719" y="15127"/>
                  </a:lnTo>
                  <a:lnTo>
                    <a:pt x="61674" y="100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7036863" y="2644490"/>
              <a:ext cx="114300" cy="75565"/>
            </a:xfrm>
            <a:custGeom>
              <a:avLst/>
              <a:gdLst/>
              <a:ahLst/>
              <a:cxnLst/>
              <a:rect l="l" t="t" r="r" b="b"/>
              <a:pathLst>
                <a:path w="114300" h="75564">
                  <a:moveTo>
                    <a:pt x="0" y="0"/>
                  </a:moveTo>
                  <a:lnTo>
                    <a:pt x="113779" y="75549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402872" y="2445131"/>
              <a:ext cx="129539" cy="91440"/>
            </a:xfrm>
            <a:custGeom>
              <a:avLst/>
              <a:gdLst/>
              <a:ahLst/>
              <a:cxnLst/>
              <a:rect l="l" t="t" r="r" b="b"/>
              <a:pathLst>
                <a:path w="129540" h="91439">
                  <a:moveTo>
                    <a:pt x="43727" y="0"/>
                  </a:moveTo>
                  <a:lnTo>
                    <a:pt x="7599" y="14038"/>
                  </a:lnTo>
                  <a:lnTo>
                    <a:pt x="0" y="35690"/>
                  </a:lnTo>
                  <a:lnTo>
                    <a:pt x="0" y="53276"/>
                  </a:lnTo>
                  <a:lnTo>
                    <a:pt x="15860" y="85254"/>
                  </a:lnTo>
                  <a:lnTo>
                    <a:pt x="20927" y="89119"/>
                  </a:lnTo>
                  <a:lnTo>
                    <a:pt x="27646" y="91057"/>
                  </a:lnTo>
                  <a:lnTo>
                    <a:pt x="43947" y="91057"/>
                  </a:lnTo>
                  <a:lnTo>
                    <a:pt x="50666" y="88536"/>
                  </a:lnTo>
                  <a:lnTo>
                    <a:pt x="58833" y="81086"/>
                  </a:lnTo>
                  <a:lnTo>
                    <a:pt x="30399" y="81086"/>
                  </a:lnTo>
                  <a:lnTo>
                    <a:pt x="26104" y="79705"/>
                  </a:lnTo>
                  <a:lnTo>
                    <a:pt x="22139" y="76930"/>
                  </a:lnTo>
                  <a:lnTo>
                    <a:pt x="18063" y="74168"/>
                  </a:lnTo>
                  <a:lnTo>
                    <a:pt x="15089" y="70000"/>
                  </a:lnTo>
                  <a:lnTo>
                    <a:pt x="11344" y="58825"/>
                  </a:lnTo>
                  <a:lnTo>
                    <a:pt x="10353" y="52288"/>
                  </a:lnTo>
                  <a:lnTo>
                    <a:pt x="10353" y="38997"/>
                  </a:lnTo>
                  <a:lnTo>
                    <a:pt x="11234" y="33359"/>
                  </a:lnTo>
                  <a:lnTo>
                    <a:pt x="29959" y="9971"/>
                  </a:lnTo>
                  <a:lnTo>
                    <a:pt x="59146" y="9971"/>
                  </a:lnTo>
                  <a:lnTo>
                    <a:pt x="50225" y="2242"/>
                  </a:lnTo>
                  <a:lnTo>
                    <a:pt x="43727" y="0"/>
                  </a:lnTo>
                  <a:close/>
                </a:path>
                <a:path w="129540" h="91439">
                  <a:moveTo>
                    <a:pt x="57495" y="58673"/>
                  </a:moveTo>
                  <a:lnTo>
                    <a:pt x="40753" y="81086"/>
                  </a:lnTo>
                  <a:lnTo>
                    <a:pt x="58833" y="81086"/>
                  </a:lnTo>
                  <a:lnTo>
                    <a:pt x="61680" y="78489"/>
                  </a:lnTo>
                  <a:lnTo>
                    <a:pt x="65535" y="71191"/>
                  </a:lnTo>
                  <a:lnTo>
                    <a:pt x="67628" y="61625"/>
                  </a:lnTo>
                  <a:lnTo>
                    <a:pt x="57495" y="58673"/>
                  </a:lnTo>
                  <a:close/>
                </a:path>
                <a:path w="129540" h="91439">
                  <a:moveTo>
                    <a:pt x="59146" y="9971"/>
                  </a:moveTo>
                  <a:lnTo>
                    <a:pt x="40973" y="9971"/>
                  </a:lnTo>
                  <a:lnTo>
                    <a:pt x="45269" y="11428"/>
                  </a:lnTo>
                  <a:lnTo>
                    <a:pt x="48573" y="14354"/>
                  </a:lnTo>
                  <a:lnTo>
                    <a:pt x="51988" y="17268"/>
                  </a:lnTo>
                  <a:lnTo>
                    <a:pt x="54521" y="21944"/>
                  </a:lnTo>
                  <a:lnTo>
                    <a:pt x="56393" y="28342"/>
                  </a:lnTo>
                  <a:lnTo>
                    <a:pt x="66306" y="25643"/>
                  </a:lnTo>
                  <a:lnTo>
                    <a:pt x="64324" y="17509"/>
                  </a:lnTo>
                  <a:lnTo>
                    <a:pt x="60579" y="11212"/>
                  </a:lnTo>
                  <a:lnTo>
                    <a:pt x="59146" y="9971"/>
                  </a:lnTo>
                  <a:close/>
                </a:path>
                <a:path w="129540" h="91439">
                  <a:moveTo>
                    <a:pt x="124234" y="33270"/>
                  </a:moveTo>
                  <a:lnTo>
                    <a:pt x="108051" y="33270"/>
                  </a:lnTo>
                  <a:lnTo>
                    <a:pt x="111576" y="34487"/>
                  </a:lnTo>
                  <a:lnTo>
                    <a:pt x="115761" y="38731"/>
                  </a:lnTo>
                  <a:lnTo>
                    <a:pt x="116642" y="41835"/>
                  </a:lnTo>
                  <a:lnTo>
                    <a:pt x="116642" y="49070"/>
                  </a:lnTo>
                  <a:lnTo>
                    <a:pt x="113008" y="50514"/>
                  </a:lnTo>
                  <a:lnTo>
                    <a:pt x="107390" y="51755"/>
                  </a:lnTo>
                  <a:lnTo>
                    <a:pt x="96155" y="53314"/>
                  </a:lnTo>
                  <a:lnTo>
                    <a:pt x="93292" y="53846"/>
                  </a:lnTo>
                  <a:lnTo>
                    <a:pt x="77982" y="69607"/>
                  </a:lnTo>
                  <a:lnTo>
                    <a:pt x="77982" y="78058"/>
                  </a:lnTo>
                  <a:lnTo>
                    <a:pt x="79634" y="82429"/>
                  </a:lnTo>
                  <a:lnTo>
                    <a:pt x="86242" y="89283"/>
                  </a:lnTo>
                  <a:lnTo>
                    <a:pt x="90869" y="90994"/>
                  </a:lnTo>
                  <a:lnTo>
                    <a:pt x="100671" y="90994"/>
                  </a:lnTo>
                  <a:lnTo>
                    <a:pt x="104086" y="90284"/>
                  </a:lnTo>
                  <a:lnTo>
                    <a:pt x="107390" y="88891"/>
                  </a:lnTo>
                  <a:lnTo>
                    <a:pt x="110584" y="87484"/>
                  </a:lnTo>
                  <a:lnTo>
                    <a:pt x="113889" y="85090"/>
                  </a:lnTo>
                  <a:lnTo>
                    <a:pt x="116549" y="82518"/>
                  </a:lnTo>
                  <a:lnTo>
                    <a:pt x="95605" y="82518"/>
                  </a:lnTo>
                  <a:lnTo>
                    <a:pt x="92741" y="81555"/>
                  </a:lnTo>
                  <a:lnTo>
                    <a:pt x="88996" y="77716"/>
                  </a:lnTo>
                  <a:lnTo>
                    <a:pt x="88073" y="75473"/>
                  </a:lnTo>
                  <a:lnTo>
                    <a:pt x="88005" y="70545"/>
                  </a:lnTo>
                  <a:lnTo>
                    <a:pt x="88445" y="68834"/>
                  </a:lnTo>
                  <a:lnTo>
                    <a:pt x="90208" y="65756"/>
                  </a:lnTo>
                  <a:lnTo>
                    <a:pt x="91419" y="64577"/>
                  </a:lnTo>
                  <a:lnTo>
                    <a:pt x="93071" y="63779"/>
                  </a:lnTo>
                  <a:lnTo>
                    <a:pt x="94613" y="62981"/>
                  </a:lnTo>
                  <a:lnTo>
                    <a:pt x="97367" y="62259"/>
                  </a:lnTo>
                  <a:lnTo>
                    <a:pt x="108051" y="60498"/>
                  </a:lnTo>
                  <a:lnTo>
                    <a:pt x="113228" y="59142"/>
                  </a:lnTo>
                  <a:lnTo>
                    <a:pt x="116642" y="57533"/>
                  </a:lnTo>
                  <a:lnTo>
                    <a:pt x="126115" y="57533"/>
                  </a:lnTo>
                  <a:lnTo>
                    <a:pt x="126005" y="40277"/>
                  </a:lnTo>
                  <a:lnTo>
                    <a:pt x="125123" y="35475"/>
                  </a:lnTo>
                  <a:lnTo>
                    <a:pt x="124234" y="33270"/>
                  </a:lnTo>
                  <a:close/>
                </a:path>
                <a:path w="129540" h="91439">
                  <a:moveTo>
                    <a:pt x="126639" y="81681"/>
                  </a:moveTo>
                  <a:lnTo>
                    <a:pt x="117413" y="81681"/>
                  </a:lnTo>
                  <a:lnTo>
                    <a:pt x="117624" y="84558"/>
                  </a:lnTo>
                  <a:lnTo>
                    <a:pt x="117736" y="85090"/>
                  </a:lnTo>
                  <a:lnTo>
                    <a:pt x="118294" y="87307"/>
                  </a:lnTo>
                  <a:lnTo>
                    <a:pt x="119286" y="89549"/>
                  </a:lnTo>
                  <a:lnTo>
                    <a:pt x="129089" y="89549"/>
                  </a:lnTo>
                  <a:lnTo>
                    <a:pt x="127877" y="87104"/>
                  </a:lnTo>
                  <a:lnTo>
                    <a:pt x="127106" y="84558"/>
                  </a:lnTo>
                  <a:lnTo>
                    <a:pt x="126639" y="81681"/>
                  </a:lnTo>
                  <a:close/>
                </a:path>
                <a:path w="129540" h="91439">
                  <a:moveTo>
                    <a:pt x="126115" y="57533"/>
                  </a:moveTo>
                  <a:lnTo>
                    <a:pt x="116642" y="57533"/>
                  </a:lnTo>
                  <a:lnTo>
                    <a:pt x="116567" y="66756"/>
                  </a:lnTo>
                  <a:lnTo>
                    <a:pt x="116092" y="69873"/>
                  </a:lnTo>
                  <a:lnTo>
                    <a:pt x="102874" y="82518"/>
                  </a:lnTo>
                  <a:lnTo>
                    <a:pt x="116549" y="82518"/>
                  </a:lnTo>
                  <a:lnTo>
                    <a:pt x="117413" y="81681"/>
                  </a:lnTo>
                  <a:lnTo>
                    <a:pt x="126639" y="81681"/>
                  </a:lnTo>
                  <a:lnTo>
                    <a:pt x="126405" y="79794"/>
                  </a:lnTo>
                  <a:lnTo>
                    <a:pt x="126283" y="77716"/>
                  </a:lnTo>
                  <a:lnTo>
                    <a:pt x="126199" y="75309"/>
                  </a:lnTo>
                  <a:lnTo>
                    <a:pt x="126115" y="57533"/>
                  </a:lnTo>
                  <a:close/>
                </a:path>
                <a:path w="129540" h="91439">
                  <a:moveTo>
                    <a:pt x="109373" y="24325"/>
                  </a:moveTo>
                  <a:lnTo>
                    <a:pt x="79634" y="43964"/>
                  </a:lnTo>
                  <a:lnTo>
                    <a:pt x="88776" y="45408"/>
                  </a:lnTo>
                  <a:lnTo>
                    <a:pt x="89877" y="40885"/>
                  </a:lnTo>
                  <a:lnTo>
                    <a:pt x="91419" y="37730"/>
                  </a:lnTo>
                  <a:lnTo>
                    <a:pt x="95605" y="34157"/>
                  </a:lnTo>
                  <a:lnTo>
                    <a:pt x="98909" y="33270"/>
                  </a:lnTo>
                  <a:lnTo>
                    <a:pt x="124234" y="33270"/>
                  </a:lnTo>
                  <a:lnTo>
                    <a:pt x="124123" y="33004"/>
                  </a:lnTo>
                  <a:lnTo>
                    <a:pt x="122700" y="31078"/>
                  </a:lnTo>
                  <a:lnTo>
                    <a:pt x="121379" y="29140"/>
                  </a:lnTo>
                  <a:lnTo>
                    <a:pt x="119176" y="27531"/>
                  </a:lnTo>
                  <a:lnTo>
                    <a:pt x="113228" y="24959"/>
                  </a:lnTo>
                  <a:lnTo>
                    <a:pt x="109373" y="243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7245806" y="2351907"/>
              <a:ext cx="146050" cy="354965"/>
            </a:xfrm>
            <a:custGeom>
              <a:avLst/>
              <a:gdLst/>
              <a:ahLst/>
              <a:cxnLst/>
              <a:rect l="l" t="t" r="r" b="b"/>
              <a:pathLst>
                <a:path w="146050" h="354964">
                  <a:moveTo>
                    <a:pt x="0" y="354588"/>
                  </a:moveTo>
                  <a:lnTo>
                    <a:pt x="145500" y="187309"/>
                  </a:lnTo>
                </a:path>
                <a:path w="146050" h="354964">
                  <a:moveTo>
                    <a:pt x="10794" y="0"/>
                  </a:moveTo>
                  <a:lnTo>
                    <a:pt x="142636" y="98241"/>
                  </a:lnTo>
                </a:path>
              </a:pathLst>
            </a:custGeom>
            <a:ln w="11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575248" y="2720306"/>
              <a:ext cx="67518" cy="777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7967802" y="2616832"/>
              <a:ext cx="166370" cy="110489"/>
            </a:xfrm>
            <a:custGeom>
              <a:avLst/>
              <a:gdLst/>
              <a:ahLst/>
              <a:cxnLst/>
              <a:rect l="l" t="t" r="r" b="b"/>
              <a:pathLst>
                <a:path w="166370" h="110489">
                  <a:moveTo>
                    <a:pt x="166097" y="0"/>
                  </a:moveTo>
                  <a:lnTo>
                    <a:pt x="0" y="110378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7763850" y="2575490"/>
              <a:ext cx="73660" cy="91440"/>
            </a:xfrm>
            <a:custGeom>
              <a:avLst/>
              <a:gdLst/>
              <a:ahLst/>
              <a:cxnLst/>
              <a:rect l="l" t="t" r="r" b="b"/>
              <a:pathLst>
                <a:path w="73659" h="91439">
                  <a:moveTo>
                    <a:pt x="43692" y="0"/>
                  </a:moveTo>
                  <a:lnTo>
                    <a:pt x="5727" y="19195"/>
                  </a:lnTo>
                  <a:lnTo>
                    <a:pt x="0" y="54632"/>
                  </a:lnTo>
                  <a:lnTo>
                    <a:pt x="1397" y="61777"/>
                  </a:lnTo>
                  <a:lnTo>
                    <a:pt x="4260" y="68708"/>
                  </a:lnTo>
                  <a:lnTo>
                    <a:pt x="7234" y="75638"/>
                  </a:lnTo>
                  <a:lnTo>
                    <a:pt x="11530" y="81099"/>
                  </a:lnTo>
                  <a:lnTo>
                    <a:pt x="17257" y="85102"/>
                  </a:lnTo>
                  <a:lnTo>
                    <a:pt x="22875" y="89106"/>
                  </a:lnTo>
                  <a:lnTo>
                    <a:pt x="29373" y="91108"/>
                  </a:lnTo>
                  <a:lnTo>
                    <a:pt x="43141" y="91108"/>
                  </a:lnTo>
                  <a:lnTo>
                    <a:pt x="49420" y="89296"/>
                  </a:lnTo>
                  <a:lnTo>
                    <a:pt x="60875" y="82049"/>
                  </a:lnTo>
                  <a:lnTo>
                    <a:pt x="61628" y="81137"/>
                  </a:lnTo>
                  <a:lnTo>
                    <a:pt x="29043" y="81137"/>
                  </a:lnTo>
                  <a:lnTo>
                    <a:pt x="22765" y="78083"/>
                  </a:lnTo>
                  <a:lnTo>
                    <a:pt x="10318" y="46903"/>
                  </a:lnTo>
                  <a:lnTo>
                    <a:pt x="10812" y="37674"/>
                  </a:lnTo>
                  <a:lnTo>
                    <a:pt x="29483" y="10021"/>
                  </a:lnTo>
                  <a:lnTo>
                    <a:pt x="61573" y="10021"/>
                  </a:lnTo>
                  <a:lnTo>
                    <a:pt x="61315" y="9705"/>
                  </a:lnTo>
                  <a:lnTo>
                    <a:pt x="55698" y="5815"/>
                  </a:lnTo>
                  <a:lnTo>
                    <a:pt x="49970" y="1938"/>
                  </a:lnTo>
                  <a:lnTo>
                    <a:pt x="43692" y="0"/>
                  </a:lnTo>
                  <a:close/>
                </a:path>
                <a:path w="73659" h="91439">
                  <a:moveTo>
                    <a:pt x="61573" y="10021"/>
                  </a:moveTo>
                  <a:lnTo>
                    <a:pt x="41709" y="10021"/>
                  </a:lnTo>
                  <a:lnTo>
                    <a:pt x="46225" y="11491"/>
                  </a:lnTo>
                  <a:lnTo>
                    <a:pt x="54376" y="17382"/>
                  </a:lnTo>
                  <a:lnTo>
                    <a:pt x="57460" y="21525"/>
                  </a:lnTo>
                  <a:lnTo>
                    <a:pt x="61646" y="32219"/>
                  </a:lnTo>
                  <a:lnTo>
                    <a:pt x="62510" y="37674"/>
                  </a:lnTo>
                  <a:lnTo>
                    <a:pt x="62565" y="46903"/>
                  </a:lnTo>
                  <a:lnTo>
                    <a:pt x="62181" y="53654"/>
                  </a:lnTo>
                  <a:lnTo>
                    <a:pt x="44133" y="81137"/>
                  </a:lnTo>
                  <a:lnTo>
                    <a:pt x="61628" y="81137"/>
                  </a:lnTo>
                  <a:lnTo>
                    <a:pt x="65280" y="76715"/>
                  </a:lnTo>
                  <a:lnTo>
                    <a:pt x="68475" y="69671"/>
                  </a:lnTo>
                  <a:lnTo>
                    <a:pt x="71559" y="62613"/>
                  </a:lnTo>
                  <a:lnTo>
                    <a:pt x="73101" y="54632"/>
                  </a:lnTo>
                  <a:lnTo>
                    <a:pt x="73003" y="36356"/>
                  </a:lnTo>
                  <a:lnTo>
                    <a:pt x="71669" y="29013"/>
                  </a:lnTo>
                  <a:lnTo>
                    <a:pt x="65721" y="15115"/>
                  </a:lnTo>
                  <a:lnTo>
                    <a:pt x="61573" y="100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7849067" y="2639244"/>
              <a:ext cx="132715" cy="104139"/>
            </a:xfrm>
            <a:custGeom>
              <a:avLst/>
              <a:gdLst/>
              <a:ahLst/>
              <a:cxnLst/>
              <a:rect l="l" t="t" r="r" b="b"/>
              <a:pathLst>
                <a:path w="132715" h="104139">
                  <a:moveTo>
                    <a:pt x="114990" y="103803"/>
                  </a:moveTo>
                  <a:lnTo>
                    <a:pt x="0" y="27442"/>
                  </a:lnTo>
                </a:path>
                <a:path w="132715" h="104139">
                  <a:moveTo>
                    <a:pt x="132503" y="78818"/>
                  </a:moveTo>
                  <a:lnTo>
                    <a:pt x="13768" y="0"/>
                  </a:lnTo>
                </a:path>
              </a:pathLst>
            </a:custGeom>
            <a:ln w="11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7804128" y="2899063"/>
              <a:ext cx="149355" cy="91120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7933547" y="2727211"/>
              <a:ext cx="34290" cy="147320"/>
            </a:xfrm>
            <a:custGeom>
              <a:avLst/>
              <a:gdLst/>
              <a:ahLst/>
              <a:cxnLst/>
              <a:rect l="l" t="t" r="r" b="b"/>
              <a:pathLst>
                <a:path w="34290" h="147319">
                  <a:moveTo>
                    <a:pt x="34254" y="0"/>
                  </a:moveTo>
                  <a:lnTo>
                    <a:pt x="0" y="146905"/>
                  </a:lnTo>
                </a:path>
              </a:pathLst>
            </a:custGeom>
            <a:ln w="106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8096158" y="2354745"/>
              <a:ext cx="149098" cy="9112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8133900" y="2471636"/>
              <a:ext cx="0" cy="145415"/>
            </a:xfrm>
            <a:custGeom>
              <a:avLst/>
              <a:gdLst/>
              <a:ahLst/>
              <a:cxnLst/>
              <a:rect l="l" t="t" r="r" b="b"/>
              <a:pathLst>
                <a:path w="0" h="145414">
                  <a:moveTo>
                    <a:pt x="0" y="145195"/>
                  </a:moveTo>
                  <a:lnTo>
                    <a:pt x="0" y="0"/>
                  </a:lnTo>
                </a:path>
              </a:pathLst>
            </a:custGeom>
            <a:ln w="105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8262363" y="2685856"/>
              <a:ext cx="73660" cy="91440"/>
            </a:xfrm>
            <a:custGeom>
              <a:avLst/>
              <a:gdLst/>
              <a:ahLst/>
              <a:cxnLst/>
              <a:rect l="l" t="t" r="r" b="b"/>
              <a:pathLst>
                <a:path w="73659" h="91439">
                  <a:moveTo>
                    <a:pt x="43692" y="0"/>
                  </a:moveTo>
                  <a:lnTo>
                    <a:pt x="5727" y="19195"/>
                  </a:lnTo>
                  <a:lnTo>
                    <a:pt x="0" y="54632"/>
                  </a:lnTo>
                  <a:lnTo>
                    <a:pt x="1397" y="61777"/>
                  </a:lnTo>
                  <a:lnTo>
                    <a:pt x="4371" y="68708"/>
                  </a:lnTo>
                  <a:lnTo>
                    <a:pt x="7234" y="75638"/>
                  </a:lnTo>
                  <a:lnTo>
                    <a:pt x="11530" y="81099"/>
                  </a:lnTo>
                  <a:lnTo>
                    <a:pt x="17257" y="85102"/>
                  </a:lnTo>
                  <a:lnTo>
                    <a:pt x="22875" y="89106"/>
                  </a:lnTo>
                  <a:lnTo>
                    <a:pt x="29373" y="91108"/>
                  </a:lnTo>
                  <a:lnTo>
                    <a:pt x="43252" y="91108"/>
                  </a:lnTo>
                  <a:lnTo>
                    <a:pt x="49420" y="89296"/>
                  </a:lnTo>
                  <a:lnTo>
                    <a:pt x="60875" y="82049"/>
                  </a:lnTo>
                  <a:lnTo>
                    <a:pt x="61647" y="81137"/>
                  </a:lnTo>
                  <a:lnTo>
                    <a:pt x="29043" y="81137"/>
                  </a:lnTo>
                  <a:lnTo>
                    <a:pt x="22765" y="78083"/>
                  </a:lnTo>
                  <a:lnTo>
                    <a:pt x="10429" y="46903"/>
                  </a:lnTo>
                  <a:lnTo>
                    <a:pt x="10905" y="37674"/>
                  </a:lnTo>
                  <a:lnTo>
                    <a:pt x="29483" y="10021"/>
                  </a:lnTo>
                  <a:lnTo>
                    <a:pt x="61677" y="10021"/>
                  </a:lnTo>
                  <a:lnTo>
                    <a:pt x="61425" y="9705"/>
                  </a:lnTo>
                  <a:lnTo>
                    <a:pt x="55698" y="5815"/>
                  </a:lnTo>
                  <a:lnTo>
                    <a:pt x="50080" y="1938"/>
                  </a:lnTo>
                  <a:lnTo>
                    <a:pt x="43692" y="0"/>
                  </a:lnTo>
                  <a:close/>
                </a:path>
                <a:path w="73659" h="91439">
                  <a:moveTo>
                    <a:pt x="61677" y="10021"/>
                  </a:moveTo>
                  <a:lnTo>
                    <a:pt x="41709" y="10021"/>
                  </a:lnTo>
                  <a:lnTo>
                    <a:pt x="46225" y="11491"/>
                  </a:lnTo>
                  <a:lnTo>
                    <a:pt x="54376" y="17382"/>
                  </a:lnTo>
                  <a:lnTo>
                    <a:pt x="57460" y="21525"/>
                  </a:lnTo>
                  <a:lnTo>
                    <a:pt x="61646" y="32219"/>
                  </a:lnTo>
                  <a:lnTo>
                    <a:pt x="62606" y="37674"/>
                  </a:lnTo>
                  <a:lnTo>
                    <a:pt x="62675" y="46903"/>
                  </a:lnTo>
                  <a:lnTo>
                    <a:pt x="62291" y="53654"/>
                  </a:lnTo>
                  <a:lnTo>
                    <a:pt x="44133" y="81137"/>
                  </a:lnTo>
                  <a:lnTo>
                    <a:pt x="61647" y="81137"/>
                  </a:lnTo>
                  <a:lnTo>
                    <a:pt x="65391" y="76715"/>
                  </a:lnTo>
                  <a:lnTo>
                    <a:pt x="71559" y="62613"/>
                  </a:lnTo>
                  <a:lnTo>
                    <a:pt x="73211" y="54632"/>
                  </a:lnTo>
                  <a:lnTo>
                    <a:pt x="73106" y="36356"/>
                  </a:lnTo>
                  <a:lnTo>
                    <a:pt x="71669" y="29013"/>
                  </a:lnTo>
                  <a:lnTo>
                    <a:pt x="65721" y="15115"/>
                  </a:lnTo>
                  <a:lnTo>
                    <a:pt x="61677" y="100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893521" y="2330672"/>
              <a:ext cx="6360795" cy="775335"/>
            </a:xfrm>
            <a:custGeom>
              <a:avLst/>
              <a:gdLst/>
              <a:ahLst/>
              <a:cxnLst/>
              <a:rect l="l" t="t" r="r" b="b"/>
              <a:pathLst>
                <a:path w="6360795" h="775335">
                  <a:moveTo>
                    <a:pt x="6240378" y="267876"/>
                  </a:moveTo>
                  <a:lnTo>
                    <a:pt x="6360545" y="347658"/>
                  </a:lnTo>
                </a:path>
                <a:path w="6360795" h="775335">
                  <a:moveTo>
                    <a:pt x="6226610" y="295307"/>
                  </a:moveTo>
                  <a:lnTo>
                    <a:pt x="6346777" y="375088"/>
                  </a:lnTo>
                </a:path>
                <a:path w="6360795" h="775335">
                  <a:moveTo>
                    <a:pt x="0" y="442795"/>
                  </a:moveTo>
                  <a:lnTo>
                    <a:pt x="0" y="664187"/>
                  </a:lnTo>
                </a:path>
                <a:path w="6360795" h="775335">
                  <a:moveTo>
                    <a:pt x="27536" y="461078"/>
                  </a:moveTo>
                  <a:lnTo>
                    <a:pt x="27536" y="645891"/>
                  </a:lnTo>
                </a:path>
                <a:path w="6360795" h="775335">
                  <a:moveTo>
                    <a:pt x="0" y="664187"/>
                  </a:moveTo>
                  <a:lnTo>
                    <a:pt x="166681" y="774882"/>
                  </a:lnTo>
                </a:path>
                <a:path w="6360795" h="775335">
                  <a:moveTo>
                    <a:pt x="166681" y="774882"/>
                  </a:moveTo>
                  <a:lnTo>
                    <a:pt x="333373" y="664187"/>
                  </a:lnTo>
                </a:path>
                <a:path w="6360795" h="775335">
                  <a:moveTo>
                    <a:pt x="166681" y="738305"/>
                  </a:moveTo>
                  <a:lnTo>
                    <a:pt x="305837" y="645891"/>
                  </a:lnTo>
                </a:path>
                <a:path w="6360795" h="775335">
                  <a:moveTo>
                    <a:pt x="333373" y="664187"/>
                  </a:moveTo>
                  <a:lnTo>
                    <a:pt x="333373" y="442795"/>
                  </a:lnTo>
                </a:path>
                <a:path w="6360795" h="775335">
                  <a:moveTo>
                    <a:pt x="333373" y="442795"/>
                  </a:moveTo>
                  <a:lnTo>
                    <a:pt x="166681" y="332087"/>
                  </a:lnTo>
                </a:path>
                <a:path w="6360795" h="775335">
                  <a:moveTo>
                    <a:pt x="305837" y="461078"/>
                  </a:moveTo>
                  <a:lnTo>
                    <a:pt x="166681" y="368664"/>
                  </a:lnTo>
                </a:path>
                <a:path w="6360795" h="775335">
                  <a:moveTo>
                    <a:pt x="166681" y="332087"/>
                  </a:moveTo>
                  <a:lnTo>
                    <a:pt x="0" y="442795"/>
                  </a:lnTo>
                </a:path>
                <a:path w="6360795" h="775335">
                  <a:moveTo>
                    <a:pt x="333373" y="664187"/>
                  </a:moveTo>
                  <a:lnTo>
                    <a:pt x="500055" y="774882"/>
                  </a:lnTo>
                </a:path>
                <a:path w="6360795" h="775335">
                  <a:moveTo>
                    <a:pt x="500055" y="774882"/>
                  </a:moveTo>
                  <a:lnTo>
                    <a:pt x="666736" y="664187"/>
                  </a:lnTo>
                </a:path>
                <a:path w="6360795" h="775335">
                  <a:moveTo>
                    <a:pt x="666736" y="664187"/>
                  </a:moveTo>
                  <a:lnTo>
                    <a:pt x="666736" y="442795"/>
                  </a:lnTo>
                </a:path>
                <a:path w="6360795" h="775335">
                  <a:moveTo>
                    <a:pt x="666736" y="442795"/>
                  </a:moveTo>
                  <a:lnTo>
                    <a:pt x="833395" y="332087"/>
                  </a:lnTo>
                </a:path>
                <a:path w="6360795" h="775335">
                  <a:moveTo>
                    <a:pt x="833395" y="332087"/>
                  </a:moveTo>
                  <a:lnTo>
                    <a:pt x="1000154" y="442795"/>
                  </a:lnTo>
                </a:path>
                <a:path w="6360795" h="775335">
                  <a:moveTo>
                    <a:pt x="860931" y="313804"/>
                  </a:moveTo>
                  <a:lnTo>
                    <a:pt x="1000154" y="406218"/>
                  </a:lnTo>
                </a:path>
                <a:path w="6360795" h="775335">
                  <a:moveTo>
                    <a:pt x="1000154" y="442795"/>
                  </a:moveTo>
                  <a:lnTo>
                    <a:pt x="1166802" y="332087"/>
                  </a:lnTo>
                </a:path>
                <a:path w="6360795" h="775335">
                  <a:moveTo>
                    <a:pt x="1166802" y="332087"/>
                  </a:moveTo>
                  <a:lnTo>
                    <a:pt x="1166802" y="110695"/>
                  </a:lnTo>
                </a:path>
                <a:path w="6360795" h="775335">
                  <a:moveTo>
                    <a:pt x="1139266" y="313804"/>
                  </a:moveTo>
                  <a:lnTo>
                    <a:pt x="1139266" y="128978"/>
                  </a:lnTo>
                </a:path>
                <a:path w="6360795" h="775335">
                  <a:moveTo>
                    <a:pt x="1166802" y="110695"/>
                  </a:moveTo>
                  <a:lnTo>
                    <a:pt x="1000154" y="0"/>
                  </a:lnTo>
                </a:path>
                <a:path w="6360795" h="775335">
                  <a:moveTo>
                    <a:pt x="1000154" y="0"/>
                  </a:moveTo>
                  <a:lnTo>
                    <a:pt x="833395" y="110695"/>
                  </a:lnTo>
                </a:path>
                <a:path w="6360795" h="775335">
                  <a:moveTo>
                    <a:pt x="1000154" y="36564"/>
                  </a:moveTo>
                  <a:lnTo>
                    <a:pt x="860931" y="128978"/>
                  </a:lnTo>
                </a:path>
                <a:path w="6360795" h="775335">
                  <a:moveTo>
                    <a:pt x="833395" y="110695"/>
                  </a:moveTo>
                  <a:lnTo>
                    <a:pt x="833395" y="332087"/>
                  </a:lnTo>
                </a:path>
              </a:pathLst>
            </a:custGeom>
            <a:ln w="11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1534305" y="2596446"/>
              <a:ext cx="238586" cy="14577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1808270" y="2716847"/>
              <a:ext cx="85725" cy="57150"/>
            </a:xfrm>
            <a:custGeom>
              <a:avLst/>
              <a:gdLst/>
              <a:ahLst/>
              <a:cxnLst/>
              <a:rect l="l" t="t" r="r" b="b"/>
              <a:pathLst>
                <a:path w="85725" h="57150">
                  <a:moveTo>
                    <a:pt x="85251" y="56621"/>
                  </a:moveTo>
                  <a:lnTo>
                    <a:pt x="0" y="0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31"/>
            <p:cNvSpPr/>
            <p:nvPr/>
          </p:nvSpPr>
          <p:spPr>
            <a:xfrm>
              <a:off x="1999902" y="3260633"/>
              <a:ext cx="238580" cy="14578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32"/>
            <p:cNvSpPr/>
            <p:nvPr/>
          </p:nvSpPr>
          <p:spPr>
            <a:xfrm>
              <a:off x="2060203" y="3105555"/>
              <a:ext cx="0" cy="132080"/>
            </a:xfrm>
            <a:custGeom>
              <a:avLst/>
              <a:gdLst/>
              <a:ahLst/>
              <a:cxnLst/>
              <a:rect l="l" t="t" r="r" b="b"/>
              <a:pathLst>
                <a:path w="0" h="132080">
                  <a:moveTo>
                    <a:pt x="0" y="0"/>
                  </a:moveTo>
                  <a:lnTo>
                    <a:pt x="0" y="131778"/>
                  </a:lnTo>
                </a:path>
              </a:pathLst>
            </a:custGeom>
            <a:ln w="1057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/>
            <p:cNvSpPr/>
            <p:nvPr/>
          </p:nvSpPr>
          <p:spPr>
            <a:xfrm>
              <a:off x="2666682" y="3039241"/>
              <a:ext cx="238760" cy="146050"/>
            </a:xfrm>
            <a:custGeom>
              <a:avLst/>
              <a:gdLst/>
              <a:ahLst/>
              <a:cxnLst/>
              <a:rect l="l" t="t" r="r" b="b"/>
              <a:pathLst>
                <a:path w="238760" h="146050">
                  <a:moveTo>
                    <a:pt x="58582" y="0"/>
                  </a:moveTo>
                  <a:lnTo>
                    <a:pt x="16287" y="19840"/>
                  </a:lnTo>
                  <a:lnTo>
                    <a:pt x="999" y="58175"/>
                  </a:lnTo>
                  <a:lnTo>
                    <a:pt x="0" y="75055"/>
                  </a:lnTo>
                  <a:lnTo>
                    <a:pt x="419" y="83917"/>
                  </a:lnTo>
                  <a:lnTo>
                    <a:pt x="15626" y="124808"/>
                  </a:lnTo>
                  <a:lnTo>
                    <a:pt x="50091" y="145177"/>
                  </a:lnTo>
                  <a:lnTo>
                    <a:pt x="58472" y="145778"/>
                  </a:lnTo>
                  <a:lnTo>
                    <a:pt x="66341" y="145234"/>
                  </a:lnTo>
                  <a:lnTo>
                    <a:pt x="97067" y="129827"/>
                  </a:lnTo>
                  <a:lnTo>
                    <a:pt x="58472" y="129827"/>
                  </a:lnTo>
                  <a:lnTo>
                    <a:pt x="49815" y="128902"/>
                  </a:lnTo>
                  <a:lnTo>
                    <a:pt x="19591" y="97815"/>
                  </a:lnTo>
                  <a:lnTo>
                    <a:pt x="16617" y="75055"/>
                  </a:lnTo>
                  <a:lnTo>
                    <a:pt x="17401" y="60286"/>
                  </a:lnTo>
                  <a:lnTo>
                    <a:pt x="35567" y="23694"/>
                  </a:lnTo>
                  <a:lnTo>
                    <a:pt x="58693" y="16039"/>
                  </a:lnTo>
                  <a:lnTo>
                    <a:pt x="97061" y="16039"/>
                  </a:lnTo>
                  <a:lnTo>
                    <a:pt x="95582" y="14441"/>
                  </a:lnTo>
                  <a:lnTo>
                    <a:pt x="89203" y="9324"/>
                  </a:lnTo>
                  <a:lnTo>
                    <a:pt x="82157" y="5243"/>
                  </a:lnTo>
                  <a:lnTo>
                    <a:pt x="74719" y="2329"/>
                  </a:lnTo>
                  <a:lnTo>
                    <a:pt x="66867" y="582"/>
                  </a:lnTo>
                  <a:lnTo>
                    <a:pt x="58582" y="0"/>
                  </a:lnTo>
                  <a:close/>
                </a:path>
                <a:path w="238760" h="146050">
                  <a:moveTo>
                    <a:pt x="97061" y="16039"/>
                  </a:moveTo>
                  <a:lnTo>
                    <a:pt x="66733" y="16039"/>
                  </a:lnTo>
                  <a:lnTo>
                    <a:pt x="74003" y="18396"/>
                  </a:lnTo>
                  <a:lnTo>
                    <a:pt x="87000" y="27822"/>
                  </a:lnTo>
                  <a:lnTo>
                    <a:pt x="100016" y="64702"/>
                  </a:lnTo>
                  <a:lnTo>
                    <a:pt x="100327" y="73028"/>
                  </a:lnTo>
                  <a:lnTo>
                    <a:pt x="99601" y="85851"/>
                  </a:lnTo>
                  <a:lnTo>
                    <a:pt x="82202" y="121504"/>
                  </a:lnTo>
                  <a:lnTo>
                    <a:pt x="58472" y="129827"/>
                  </a:lnTo>
                  <a:lnTo>
                    <a:pt x="97067" y="129827"/>
                  </a:lnTo>
                  <a:lnTo>
                    <a:pt x="115183" y="93430"/>
                  </a:lnTo>
                  <a:lnTo>
                    <a:pt x="117065" y="73028"/>
                  </a:lnTo>
                  <a:lnTo>
                    <a:pt x="116616" y="62841"/>
                  </a:lnTo>
                  <a:lnTo>
                    <a:pt x="101167" y="20479"/>
                  </a:lnTo>
                  <a:lnTo>
                    <a:pt x="97061" y="16039"/>
                  </a:lnTo>
                  <a:close/>
                </a:path>
                <a:path w="238760" h="146050">
                  <a:moveTo>
                    <a:pt x="158704" y="2495"/>
                  </a:moveTo>
                  <a:lnTo>
                    <a:pt x="142512" y="2495"/>
                  </a:lnTo>
                  <a:lnTo>
                    <a:pt x="142512" y="143383"/>
                  </a:lnTo>
                  <a:lnTo>
                    <a:pt x="158704" y="143383"/>
                  </a:lnTo>
                  <a:lnTo>
                    <a:pt x="158704" y="76968"/>
                  </a:lnTo>
                  <a:lnTo>
                    <a:pt x="238558" y="76968"/>
                  </a:lnTo>
                  <a:lnTo>
                    <a:pt x="238558" y="60346"/>
                  </a:lnTo>
                  <a:lnTo>
                    <a:pt x="158704" y="60346"/>
                  </a:lnTo>
                  <a:lnTo>
                    <a:pt x="158704" y="2495"/>
                  </a:lnTo>
                  <a:close/>
                </a:path>
                <a:path w="238760" h="146050">
                  <a:moveTo>
                    <a:pt x="238558" y="76968"/>
                  </a:moveTo>
                  <a:lnTo>
                    <a:pt x="222367" y="76968"/>
                  </a:lnTo>
                  <a:lnTo>
                    <a:pt x="222367" y="143383"/>
                  </a:lnTo>
                  <a:lnTo>
                    <a:pt x="238558" y="143383"/>
                  </a:lnTo>
                  <a:lnTo>
                    <a:pt x="238558" y="76968"/>
                  </a:lnTo>
                  <a:close/>
                </a:path>
                <a:path w="238760" h="146050">
                  <a:moveTo>
                    <a:pt x="238558" y="2495"/>
                  </a:moveTo>
                  <a:lnTo>
                    <a:pt x="222367" y="2495"/>
                  </a:lnTo>
                  <a:lnTo>
                    <a:pt x="222367" y="60346"/>
                  </a:lnTo>
                  <a:lnTo>
                    <a:pt x="238558" y="60346"/>
                  </a:lnTo>
                  <a:lnTo>
                    <a:pt x="238558" y="24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560258" y="2994859"/>
              <a:ext cx="97790" cy="64769"/>
            </a:xfrm>
            <a:custGeom>
              <a:avLst/>
              <a:gdLst/>
              <a:ahLst/>
              <a:cxnLst/>
              <a:rect l="l" t="t" r="r" b="b"/>
              <a:pathLst>
                <a:path w="97789" h="64769">
                  <a:moveTo>
                    <a:pt x="0" y="0"/>
                  </a:moveTo>
                  <a:lnTo>
                    <a:pt x="97268" y="64628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2333264" y="2596446"/>
              <a:ext cx="117475" cy="146050"/>
            </a:xfrm>
            <a:custGeom>
              <a:avLst/>
              <a:gdLst/>
              <a:ahLst/>
              <a:cxnLst/>
              <a:rect l="l" t="t" r="r" b="b"/>
              <a:pathLst>
                <a:path w="117475" h="146050">
                  <a:moveTo>
                    <a:pt x="58637" y="0"/>
                  </a:moveTo>
                  <a:lnTo>
                    <a:pt x="16364" y="19840"/>
                  </a:lnTo>
                  <a:lnTo>
                    <a:pt x="1010" y="58177"/>
                  </a:lnTo>
                  <a:lnTo>
                    <a:pt x="0" y="75055"/>
                  </a:lnTo>
                  <a:lnTo>
                    <a:pt x="425" y="83917"/>
                  </a:lnTo>
                  <a:lnTo>
                    <a:pt x="15674" y="124808"/>
                  </a:lnTo>
                  <a:lnTo>
                    <a:pt x="50136" y="145179"/>
                  </a:lnTo>
                  <a:lnTo>
                    <a:pt x="58549" y="145778"/>
                  </a:lnTo>
                  <a:lnTo>
                    <a:pt x="66393" y="145236"/>
                  </a:lnTo>
                  <a:lnTo>
                    <a:pt x="97126" y="129827"/>
                  </a:lnTo>
                  <a:lnTo>
                    <a:pt x="58472" y="129827"/>
                  </a:lnTo>
                  <a:lnTo>
                    <a:pt x="49843" y="128902"/>
                  </a:lnTo>
                  <a:lnTo>
                    <a:pt x="19670" y="97816"/>
                  </a:lnTo>
                  <a:lnTo>
                    <a:pt x="16694" y="75055"/>
                  </a:lnTo>
                  <a:lnTo>
                    <a:pt x="17471" y="60288"/>
                  </a:lnTo>
                  <a:lnTo>
                    <a:pt x="35606" y="23696"/>
                  </a:lnTo>
                  <a:lnTo>
                    <a:pt x="58714" y="16052"/>
                  </a:lnTo>
                  <a:lnTo>
                    <a:pt x="97108" y="16052"/>
                  </a:lnTo>
                  <a:lnTo>
                    <a:pt x="95616" y="14441"/>
                  </a:lnTo>
                  <a:lnTo>
                    <a:pt x="89213" y="9324"/>
                  </a:lnTo>
                  <a:lnTo>
                    <a:pt x="82196" y="5243"/>
                  </a:lnTo>
                  <a:lnTo>
                    <a:pt x="74760" y="2329"/>
                  </a:lnTo>
                  <a:lnTo>
                    <a:pt x="66906" y="582"/>
                  </a:lnTo>
                  <a:lnTo>
                    <a:pt x="58637" y="0"/>
                  </a:lnTo>
                  <a:close/>
                </a:path>
                <a:path w="117475" h="146050">
                  <a:moveTo>
                    <a:pt x="97108" y="16052"/>
                  </a:moveTo>
                  <a:lnTo>
                    <a:pt x="66799" y="16052"/>
                  </a:lnTo>
                  <a:lnTo>
                    <a:pt x="74080" y="18409"/>
                  </a:lnTo>
                  <a:lnTo>
                    <a:pt x="87055" y="27822"/>
                  </a:lnTo>
                  <a:lnTo>
                    <a:pt x="100088" y="64707"/>
                  </a:lnTo>
                  <a:lnTo>
                    <a:pt x="100404" y="73041"/>
                  </a:lnTo>
                  <a:lnTo>
                    <a:pt x="99666" y="85864"/>
                  </a:lnTo>
                  <a:lnTo>
                    <a:pt x="82273" y="121504"/>
                  </a:lnTo>
                  <a:lnTo>
                    <a:pt x="58472" y="129827"/>
                  </a:lnTo>
                  <a:lnTo>
                    <a:pt x="97126" y="129827"/>
                  </a:lnTo>
                  <a:lnTo>
                    <a:pt x="115236" y="93436"/>
                  </a:lnTo>
                  <a:lnTo>
                    <a:pt x="117109" y="73041"/>
                  </a:lnTo>
                  <a:lnTo>
                    <a:pt x="116667" y="62841"/>
                  </a:lnTo>
                  <a:lnTo>
                    <a:pt x="101209" y="20480"/>
                  </a:lnTo>
                  <a:lnTo>
                    <a:pt x="97108" y="1605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226895" y="2713666"/>
              <a:ext cx="333375" cy="60325"/>
            </a:xfrm>
            <a:custGeom>
              <a:avLst/>
              <a:gdLst/>
              <a:ahLst/>
              <a:cxnLst/>
              <a:rect l="l" t="t" r="r" b="b"/>
              <a:pathLst>
                <a:path w="333375" h="60325">
                  <a:moveTo>
                    <a:pt x="333362" y="59801"/>
                  </a:moveTo>
                  <a:lnTo>
                    <a:pt x="243837" y="342"/>
                  </a:lnTo>
                </a:path>
                <a:path w="333375" h="60325">
                  <a:moveTo>
                    <a:pt x="0" y="59801"/>
                  </a:moveTo>
                  <a:lnTo>
                    <a:pt x="90031" y="0"/>
                  </a:lnTo>
                </a:path>
              </a:pathLst>
            </a:custGeom>
            <a:ln w="11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3166736" y="2264346"/>
              <a:ext cx="238760" cy="146050"/>
            </a:xfrm>
            <a:custGeom>
              <a:avLst/>
              <a:gdLst/>
              <a:ahLst/>
              <a:cxnLst/>
              <a:rect l="l" t="t" r="r" b="b"/>
              <a:pathLst>
                <a:path w="238760" h="146050">
                  <a:moveTo>
                    <a:pt x="58583" y="0"/>
                  </a:moveTo>
                  <a:lnTo>
                    <a:pt x="16288" y="19853"/>
                  </a:lnTo>
                  <a:lnTo>
                    <a:pt x="1000" y="58188"/>
                  </a:lnTo>
                  <a:lnTo>
                    <a:pt x="0" y="75055"/>
                  </a:lnTo>
                  <a:lnTo>
                    <a:pt x="420" y="83924"/>
                  </a:lnTo>
                  <a:lnTo>
                    <a:pt x="15627" y="124814"/>
                  </a:lnTo>
                  <a:lnTo>
                    <a:pt x="50092" y="145189"/>
                  </a:lnTo>
                  <a:lnTo>
                    <a:pt x="58473" y="145790"/>
                  </a:lnTo>
                  <a:lnTo>
                    <a:pt x="66341" y="145246"/>
                  </a:lnTo>
                  <a:lnTo>
                    <a:pt x="97064" y="129839"/>
                  </a:lnTo>
                  <a:lnTo>
                    <a:pt x="58363" y="129839"/>
                  </a:lnTo>
                  <a:lnTo>
                    <a:pt x="49769" y="128913"/>
                  </a:lnTo>
                  <a:lnTo>
                    <a:pt x="19592" y="97821"/>
                  </a:lnTo>
                  <a:lnTo>
                    <a:pt x="16618" y="75055"/>
                  </a:lnTo>
                  <a:lnTo>
                    <a:pt x="17401" y="60294"/>
                  </a:lnTo>
                  <a:lnTo>
                    <a:pt x="35568" y="23701"/>
                  </a:lnTo>
                  <a:lnTo>
                    <a:pt x="58693" y="16052"/>
                  </a:lnTo>
                  <a:lnTo>
                    <a:pt x="97065" y="16052"/>
                  </a:lnTo>
                  <a:lnTo>
                    <a:pt x="95583" y="14449"/>
                  </a:lnTo>
                  <a:lnTo>
                    <a:pt x="89203" y="9324"/>
                  </a:lnTo>
                  <a:lnTo>
                    <a:pt x="82157" y="5248"/>
                  </a:lnTo>
                  <a:lnTo>
                    <a:pt x="74719" y="2334"/>
                  </a:lnTo>
                  <a:lnTo>
                    <a:pt x="66868" y="583"/>
                  </a:lnTo>
                  <a:lnTo>
                    <a:pt x="58583" y="0"/>
                  </a:lnTo>
                  <a:close/>
                </a:path>
                <a:path w="238760" h="146050">
                  <a:moveTo>
                    <a:pt x="97065" y="16052"/>
                  </a:moveTo>
                  <a:lnTo>
                    <a:pt x="66734" y="16052"/>
                  </a:lnTo>
                  <a:lnTo>
                    <a:pt x="74003" y="18409"/>
                  </a:lnTo>
                  <a:lnTo>
                    <a:pt x="87000" y="27822"/>
                  </a:lnTo>
                  <a:lnTo>
                    <a:pt x="100016" y="64714"/>
                  </a:lnTo>
                  <a:lnTo>
                    <a:pt x="100328" y="73041"/>
                  </a:lnTo>
                  <a:lnTo>
                    <a:pt x="99586" y="85864"/>
                  </a:lnTo>
                  <a:lnTo>
                    <a:pt x="82200" y="121512"/>
                  </a:lnTo>
                  <a:lnTo>
                    <a:pt x="58363" y="129839"/>
                  </a:lnTo>
                  <a:lnTo>
                    <a:pt x="97064" y="129839"/>
                  </a:lnTo>
                  <a:lnTo>
                    <a:pt x="115183" y="93437"/>
                  </a:lnTo>
                  <a:lnTo>
                    <a:pt x="117065" y="73041"/>
                  </a:lnTo>
                  <a:lnTo>
                    <a:pt x="116617" y="62846"/>
                  </a:lnTo>
                  <a:lnTo>
                    <a:pt x="101168" y="20490"/>
                  </a:lnTo>
                  <a:lnTo>
                    <a:pt x="97065" y="16052"/>
                  </a:lnTo>
                  <a:close/>
                </a:path>
                <a:path w="238760" h="146050">
                  <a:moveTo>
                    <a:pt x="158704" y="2508"/>
                  </a:moveTo>
                  <a:lnTo>
                    <a:pt x="142513" y="2508"/>
                  </a:lnTo>
                  <a:lnTo>
                    <a:pt x="142513" y="143383"/>
                  </a:lnTo>
                  <a:lnTo>
                    <a:pt x="158704" y="143383"/>
                  </a:lnTo>
                  <a:lnTo>
                    <a:pt x="158704" y="76981"/>
                  </a:lnTo>
                  <a:lnTo>
                    <a:pt x="238559" y="76981"/>
                  </a:lnTo>
                  <a:lnTo>
                    <a:pt x="238559" y="60358"/>
                  </a:lnTo>
                  <a:lnTo>
                    <a:pt x="158704" y="60358"/>
                  </a:lnTo>
                  <a:lnTo>
                    <a:pt x="158704" y="2508"/>
                  </a:lnTo>
                  <a:close/>
                </a:path>
                <a:path w="238760" h="146050">
                  <a:moveTo>
                    <a:pt x="238559" y="76981"/>
                  </a:moveTo>
                  <a:lnTo>
                    <a:pt x="222368" y="76981"/>
                  </a:lnTo>
                  <a:lnTo>
                    <a:pt x="222368" y="143383"/>
                  </a:lnTo>
                  <a:lnTo>
                    <a:pt x="238559" y="143383"/>
                  </a:lnTo>
                  <a:lnTo>
                    <a:pt x="238559" y="76981"/>
                  </a:lnTo>
                  <a:close/>
                </a:path>
                <a:path w="238760" h="146050">
                  <a:moveTo>
                    <a:pt x="238559" y="2508"/>
                  </a:moveTo>
                  <a:lnTo>
                    <a:pt x="222368" y="2508"/>
                  </a:lnTo>
                  <a:lnTo>
                    <a:pt x="222368" y="60358"/>
                  </a:lnTo>
                  <a:lnTo>
                    <a:pt x="238559" y="60358"/>
                  </a:lnTo>
                  <a:lnTo>
                    <a:pt x="238559" y="250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38"/>
            <p:cNvSpPr/>
            <p:nvPr/>
          </p:nvSpPr>
          <p:spPr>
            <a:xfrm>
              <a:off x="3060324" y="2381567"/>
              <a:ext cx="90170" cy="60325"/>
            </a:xfrm>
            <a:custGeom>
              <a:avLst/>
              <a:gdLst/>
              <a:ahLst/>
              <a:cxnLst/>
              <a:rect l="l" t="t" r="r" b="b"/>
              <a:pathLst>
                <a:path w="90169" h="60325">
                  <a:moveTo>
                    <a:pt x="0" y="59801"/>
                  </a:moveTo>
                  <a:lnTo>
                    <a:pt x="89987" y="0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39"/>
            <p:cNvSpPr/>
            <p:nvPr/>
          </p:nvSpPr>
          <p:spPr>
            <a:xfrm>
              <a:off x="3166737" y="2707142"/>
              <a:ext cx="238760" cy="146050"/>
            </a:xfrm>
            <a:custGeom>
              <a:avLst/>
              <a:gdLst/>
              <a:ahLst/>
              <a:cxnLst/>
              <a:rect l="l" t="t" r="r" b="b"/>
              <a:pathLst>
                <a:path w="238760" h="146050">
                  <a:moveTo>
                    <a:pt x="58582" y="0"/>
                  </a:moveTo>
                  <a:lnTo>
                    <a:pt x="16287" y="19853"/>
                  </a:lnTo>
                  <a:lnTo>
                    <a:pt x="999" y="58182"/>
                  </a:lnTo>
                  <a:lnTo>
                    <a:pt x="0" y="75055"/>
                  </a:lnTo>
                  <a:lnTo>
                    <a:pt x="419" y="83919"/>
                  </a:lnTo>
                  <a:lnTo>
                    <a:pt x="15626" y="124808"/>
                  </a:lnTo>
                  <a:lnTo>
                    <a:pt x="50091" y="145189"/>
                  </a:lnTo>
                  <a:lnTo>
                    <a:pt x="58472" y="145790"/>
                  </a:lnTo>
                  <a:lnTo>
                    <a:pt x="66341" y="145246"/>
                  </a:lnTo>
                  <a:lnTo>
                    <a:pt x="97064" y="129839"/>
                  </a:lnTo>
                  <a:lnTo>
                    <a:pt x="58362" y="129839"/>
                  </a:lnTo>
                  <a:lnTo>
                    <a:pt x="49768" y="128913"/>
                  </a:lnTo>
                  <a:lnTo>
                    <a:pt x="19591" y="97821"/>
                  </a:lnTo>
                  <a:lnTo>
                    <a:pt x="16617" y="75055"/>
                  </a:lnTo>
                  <a:lnTo>
                    <a:pt x="17401" y="60288"/>
                  </a:lnTo>
                  <a:lnTo>
                    <a:pt x="35567" y="23701"/>
                  </a:lnTo>
                  <a:lnTo>
                    <a:pt x="58693" y="16052"/>
                  </a:lnTo>
                  <a:lnTo>
                    <a:pt x="97072" y="16052"/>
                  </a:lnTo>
                  <a:lnTo>
                    <a:pt x="95582" y="14441"/>
                  </a:lnTo>
                  <a:lnTo>
                    <a:pt x="89203" y="9324"/>
                  </a:lnTo>
                  <a:lnTo>
                    <a:pt x="82157" y="5243"/>
                  </a:lnTo>
                  <a:lnTo>
                    <a:pt x="74719" y="2329"/>
                  </a:lnTo>
                  <a:lnTo>
                    <a:pt x="66867" y="582"/>
                  </a:lnTo>
                  <a:lnTo>
                    <a:pt x="58582" y="0"/>
                  </a:lnTo>
                  <a:close/>
                </a:path>
                <a:path w="238760" h="146050">
                  <a:moveTo>
                    <a:pt x="97072" y="16052"/>
                  </a:moveTo>
                  <a:lnTo>
                    <a:pt x="66733" y="16052"/>
                  </a:lnTo>
                  <a:lnTo>
                    <a:pt x="74003" y="18409"/>
                  </a:lnTo>
                  <a:lnTo>
                    <a:pt x="87000" y="27822"/>
                  </a:lnTo>
                  <a:lnTo>
                    <a:pt x="100016" y="64714"/>
                  </a:lnTo>
                  <a:lnTo>
                    <a:pt x="100327" y="73041"/>
                  </a:lnTo>
                  <a:lnTo>
                    <a:pt x="99585" y="85864"/>
                  </a:lnTo>
                  <a:lnTo>
                    <a:pt x="82200" y="121506"/>
                  </a:lnTo>
                  <a:lnTo>
                    <a:pt x="58362" y="129839"/>
                  </a:lnTo>
                  <a:lnTo>
                    <a:pt x="97064" y="129839"/>
                  </a:lnTo>
                  <a:lnTo>
                    <a:pt x="115183" y="93436"/>
                  </a:lnTo>
                  <a:lnTo>
                    <a:pt x="117065" y="73041"/>
                  </a:lnTo>
                  <a:lnTo>
                    <a:pt x="116616" y="62841"/>
                  </a:lnTo>
                  <a:lnTo>
                    <a:pt x="101167" y="20480"/>
                  </a:lnTo>
                  <a:lnTo>
                    <a:pt x="97072" y="16052"/>
                  </a:lnTo>
                  <a:close/>
                </a:path>
                <a:path w="238760" h="146050">
                  <a:moveTo>
                    <a:pt x="158704" y="2495"/>
                  </a:moveTo>
                  <a:lnTo>
                    <a:pt x="142512" y="2495"/>
                  </a:lnTo>
                  <a:lnTo>
                    <a:pt x="142512" y="143383"/>
                  </a:lnTo>
                  <a:lnTo>
                    <a:pt x="158704" y="143383"/>
                  </a:lnTo>
                  <a:lnTo>
                    <a:pt x="158704" y="76981"/>
                  </a:lnTo>
                  <a:lnTo>
                    <a:pt x="238558" y="76981"/>
                  </a:lnTo>
                  <a:lnTo>
                    <a:pt x="238558" y="60358"/>
                  </a:lnTo>
                  <a:lnTo>
                    <a:pt x="158704" y="60358"/>
                  </a:lnTo>
                  <a:lnTo>
                    <a:pt x="158704" y="2495"/>
                  </a:lnTo>
                  <a:close/>
                </a:path>
                <a:path w="238760" h="146050">
                  <a:moveTo>
                    <a:pt x="238558" y="76981"/>
                  </a:moveTo>
                  <a:lnTo>
                    <a:pt x="222367" y="76981"/>
                  </a:lnTo>
                  <a:lnTo>
                    <a:pt x="222367" y="143383"/>
                  </a:lnTo>
                  <a:lnTo>
                    <a:pt x="238558" y="143383"/>
                  </a:lnTo>
                  <a:lnTo>
                    <a:pt x="238558" y="76981"/>
                  </a:lnTo>
                  <a:close/>
                </a:path>
                <a:path w="238760" h="146050">
                  <a:moveTo>
                    <a:pt x="238558" y="2495"/>
                  </a:moveTo>
                  <a:lnTo>
                    <a:pt x="222367" y="2495"/>
                  </a:lnTo>
                  <a:lnTo>
                    <a:pt x="222367" y="60358"/>
                  </a:lnTo>
                  <a:lnTo>
                    <a:pt x="238558" y="60358"/>
                  </a:lnTo>
                  <a:lnTo>
                    <a:pt x="238558" y="249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/>
            <p:cNvSpPr/>
            <p:nvPr/>
          </p:nvSpPr>
          <p:spPr>
            <a:xfrm>
              <a:off x="3060324" y="2662759"/>
              <a:ext cx="97790" cy="64769"/>
            </a:xfrm>
            <a:custGeom>
              <a:avLst/>
              <a:gdLst/>
              <a:ahLst/>
              <a:cxnLst/>
              <a:rect l="l" t="t" r="r" b="b"/>
              <a:pathLst>
                <a:path w="97789" h="64769">
                  <a:moveTo>
                    <a:pt x="0" y="0"/>
                  </a:moveTo>
                  <a:lnTo>
                    <a:pt x="97257" y="64628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3721300" y="2788849"/>
              <a:ext cx="244410" cy="133881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4313435" y="2768146"/>
              <a:ext cx="166370" cy="110489"/>
            </a:xfrm>
            <a:custGeom>
              <a:avLst/>
              <a:gdLst/>
              <a:ahLst/>
              <a:cxnLst/>
              <a:rect l="l" t="t" r="r" b="b"/>
              <a:pathLst>
                <a:path w="166370" h="110489">
                  <a:moveTo>
                    <a:pt x="166207" y="0"/>
                  </a:moveTo>
                  <a:lnTo>
                    <a:pt x="0" y="110366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4079151" y="2726804"/>
              <a:ext cx="103505" cy="91440"/>
            </a:xfrm>
            <a:custGeom>
              <a:avLst/>
              <a:gdLst/>
              <a:ahLst/>
              <a:cxnLst/>
              <a:rect l="l" t="t" r="r" b="b"/>
              <a:pathLst>
                <a:path w="103504" h="91439">
                  <a:moveTo>
                    <a:pt x="21653" y="11747"/>
                  </a:moveTo>
                  <a:lnTo>
                    <a:pt x="0" y="11747"/>
                  </a:lnTo>
                  <a:lnTo>
                    <a:pt x="0" y="19900"/>
                  </a:lnTo>
                  <a:lnTo>
                    <a:pt x="21653" y="19900"/>
                  </a:lnTo>
                  <a:lnTo>
                    <a:pt x="21653" y="11747"/>
                  </a:lnTo>
                  <a:close/>
                </a:path>
                <a:path w="103504" h="91439">
                  <a:moveTo>
                    <a:pt x="103428" y="54622"/>
                  </a:moveTo>
                  <a:lnTo>
                    <a:pt x="103327" y="36360"/>
                  </a:lnTo>
                  <a:lnTo>
                    <a:pt x="101993" y="29006"/>
                  </a:lnTo>
                  <a:lnTo>
                    <a:pt x="96050" y="15125"/>
                  </a:lnTo>
                  <a:lnTo>
                    <a:pt x="93002" y="11290"/>
                  </a:lnTo>
                  <a:lnTo>
                    <a:pt x="93002" y="46901"/>
                  </a:lnTo>
                  <a:lnTo>
                    <a:pt x="92595" y="53657"/>
                  </a:lnTo>
                  <a:lnTo>
                    <a:pt x="74460" y="81127"/>
                  </a:lnTo>
                  <a:lnTo>
                    <a:pt x="59372" y="81127"/>
                  </a:lnTo>
                  <a:lnTo>
                    <a:pt x="40754" y="46901"/>
                  </a:lnTo>
                  <a:lnTo>
                    <a:pt x="41236" y="37668"/>
                  </a:lnTo>
                  <a:lnTo>
                    <a:pt x="59804" y="10033"/>
                  </a:lnTo>
                  <a:lnTo>
                    <a:pt x="72034" y="10033"/>
                  </a:lnTo>
                  <a:lnTo>
                    <a:pt x="93002" y="46901"/>
                  </a:lnTo>
                  <a:lnTo>
                    <a:pt x="93002" y="11290"/>
                  </a:lnTo>
                  <a:lnTo>
                    <a:pt x="92011" y="10033"/>
                  </a:lnTo>
                  <a:lnTo>
                    <a:pt x="91757" y="9702"/>
                  </a:lnTo>
                  <a:lnTo>
                    <a:pt x="86029" y="5829"/>
                  </a:lnTo>
                  <a:lnTo>
                    <a:pt x="80403" y="1930"/>
                  </a:lnTo>
                  <a:lnTo>
                    <a:pt x="74015" y="0"/>
                  </a:lnTo>
                  <a:lnTo>
                    <a:pt x="66967" y="0"/>
                  </a:lnTo>
                  <a:lnTo>
                    <a:pt x="32854" y="27178"/>
                  </a:lnTo>
                  <a:lnTo>
                    <a:pt x="30327" y="54622"/>
                  </a:lnTo>
                  <a:lnTo>
                    <a:pt x="31724" y="61772"/>
                  </a:lnTo>
                  <a:lnTo>
                    <a:pt x="34696" y="68707"/>
                  </a:lnTo>
                  <a:lnTo>
                    <a:pt x="37566" y="75628"/>
                  </a:lnTo>
                  <a:lnTo>
                    <a:pt x="41859" y="81089"/>
                  </a:lnTo>
                  <a:lnTo>
                    <a:pt x="47586" y="85102"/>
                  </a:lnTo>
                  <a:lnTo>
                    <a:pt x="53200" y="89103"/>
                  </a:lnTo>
                  <a:lnTo>
                    <a:pt x="59702" y="91097"/>
                  </a:lnTo>
                  <a:lnTo>
                    <a:pt x="73469" y="91097"/>
                  </a:lnTo>
                  <a:lnTo>
                    <a:pt x="101879" y="62623"/>
                  </a:lnTo>
                  <a:lnTo>
                    <a:pt x="103428" y="5462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4201639" y="2804319"/>
              <a:ext cx="112395" cy="74295"/>
            </a:xfrm>
            <a:custGeom>
              <a:avLst/>
              <a:gdLst/>
              <a:ahLst/>
              <a:cxnLst/>
              <a:rect l="l" t="t" r="r" b="b"/>
              <a:pathLst>
                <a:path w="112395" h="74294">
                  <a:moveTo>
                    <a:pt x="111796" y="74194"/>
                  </a:moveTo>
                  <a:lnTo>
                    <a:pt x="0" y="0"/>
                  </a:lnTo>
                </a:path>
              </a:pathLst>
            </a:custGeom>
            <a:ln w="116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4226016" y="3050365"/>
              <a:ext cx="73660" cy="91440"/>
            </a:xfrm>
            <a:custGeom>
              <a:avLst/>
              <a:gdLst/>
              <a:ahLst/>
              <a:cxnLst/>
              <a:rect l="l" t="t" r="r" b="b"/>
              <a:pathLst>
                <a:path w="73660" h="91439">
                  <a:moveTo>
                    <a:pt x="43692" y="0"/>
                  </a:moveTo>
                  <a:lnTo>
                    <a:pt x="5727" y="19202"/>
                  </a:lnTo>
                  <a:lnTo>
                    <a:pt x="0" y="54644"/>
                  </a:lnTo>
                  <a:lnTo>
                    <a:pt x="1397" y="61790"/>
                  </a:lnTo>
                  <a:lnTo>
                    <a:pt x="4260" y="68720"/>
                  </a:lnTo>
                  <a:lnTo>
                    <a:pt x="7234" y="75638"/>
                  </a:lnTo>
                  <a:lnTo>
                    <a:pt x="11530" y="81111"/>
                  </a:lnTo>
                  <a:lnTo>
                    <a:pt x="17257" y="85115"/>
                  </a:lnTo>
                  <a:lnTo>
                    <a:pt x="22875" y="89119"/>
                  </a:lnTo>
                  <a:lnTo>
                    <a:pt x="29373" y="91120"/>
                  </a:lnTo>
                  <a:lnTo>
                    <a:pt x="43141" y="91120"/>
                  </a:lnTo>
                  <a:lnTo>
                    <a:pt x="49420" y="89309"/>
                  </a:lnTo>
                  <a:lnTo>
                    <a:pt x="60875" y="82062"/>
                  </a:lnTo>
                  <a:lnTo>
                    <a:pt x="61628" y="81149"/>
                  </a:lnTo>
                  <a:lnTo>
                    <a:pt x="29043" y="81149"/>
                  </a:lnTo>
                  <a:lnTo>
                    <a:pt x="22765" y="78096"/>
                  </a:lnTo>
                  <a:lnTo>
                    <a:pt x="10318" y="46916"/>
                  </a:lnTo>
                  <a:lnTo>
                    <a:pt x="10812" y="37687"/>
                  </a:lnTo>
                  <a:lnTo>
                    <a:pt x="29483" y="10034"/>
                  </a:lnTo>
                  <a:lnTo>
                    <a:pt x="61573" y="10034"/>
                  </a:lnTo>
                  <a:lnTo>
                    <a:pt x="61315" y="9717"/>
                  </a:lnTo>
                  <a:lnTo>
                    <a:pt x="55698" y="5828"/>
                  </a:lnTo>
                  <a:lnTo>
                    <a:pt x="49970" y="1951"/>
                  </a:lnTo>
                  <a:lnTo>
                    <a:pt x="43692" y="0"/>
                  </a:lnTo>
                  <a:close/>
                </a:path>
                <a:path w="73660" h="91439">
                  <a:moveTo>
                    <a:pt x="61573" y="10034"/>
                  </a:moveTo>
                  <a:lnTo>
                    <a:pt x="41709" y="10034"/>
                  </a:lnTo>
                  <a:lnTo>
                    <a:pt x="46225" y="11504"/>
                  </a:lnTo>
                  <a:lnTo>
                    <a:pt x="54376" y="17395"/>
                  </a:lnTo>
                  <a:lnTo>
                    <a:pt x="57460" y="21538"/>
                  </a:lnTo>
                  <a:lnTo>
                    <a:pt x="61646" y="32231"/>
                  </a:lnTo>
                  <a:lnTo>
                    <a:pt x="62510" y="37687"/>
                  </a:lnTo>
                  <a:lnTo>
                    <a:pt x="62565" y="46916"/>
                  </a:lnTo>
                  <a:lnTo>
                    <a:pt x="62181" y="53667"/>
                  </a:lnTo>
                  <a:lnTo>
                    <a:pt x="44133" y="81149"/>
                  </a:lnTo>
                  <a:lnTo>
                    <a:pt x="61628" y="81149"/>
                  </a:lnTo>
                  <a:lnTo>
                    <a:pt x="65280" y="76728"/>
                  </a:lnTo>
                  <a:lnTo>
                    <a:pt x="68475" y="69683"/>
                  </a:lnTo>
                  <a:lnTo>
                    <a:pt x="71559" y="62626"/>
                  </a:lnTo>
                  <a:lnTo>
                    <a:pt x="73101" y="54644"/>
                  </a:lnTo>
                  <a:lnTo>
                    <a:pt x="73003" y="36369"/>
                  </a:lnTo>
                  <a:lnTo>
                    <a:pt x="71669" y="29026"/>
                  </a:lnTo>
                  <a:lnTo>
                    <a:pt x="65721" y="15127"/>
                  </a:lnTo>
                  <a:lnTo>
                    <a:pt x="61573" y="1003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4265853" y="2867313"/>
              <a:ext cx="64769" cy="162560"/>
            </a:xfrm>
            <a:custGeom>
              <a:avLst/>
              <a:gdLst/>
              <a:ahLst/>
              <a:cxnLst/>
              <a:rect l="l" t="t" r="r" b="b"/>
              <a:pathLst>
                <a:path w="64770" h="162560">
                  <a:moveTo>
                    <a:pt x="64434" y="0"/>
                  </a:moveTo>
                  <a:lnTo>
                    <a:pt x="26654" y="162147"/>
                  </a:lnTo>
                </a:path>
                <a:path w="64770" h="162560">
                  <a:moveTo>
                    <a:pt x="35246" y="3002"/>
                  </a:moveTo>
                  <a:lnTo>
                    <a:pt x="0" y="153950"/>
                  </a:lnTo>
                </a:path>
              </a:pathLst>
            </a:custGeom>
            <a:ln w="11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/>
            <p:cNvSpPr/>
            <p:nvPr/>
          </p:nvSpPr>
          <p:spPr>
            <a:xfrm>
              <a:off x="4441791" y="2506060"/>
              <a:ext cx="73208" cy="91108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/>
            <p:cNvSpPr/>
            <p:nvPr/>
          </p:nvSpPr>
          <p:spPr>
            <a:xfrm>
              <a:off x="4465875" y="2622938"/>
              <a:ext cx="27940" cy="154940"/>
            </a:xfrm>
            <a:custGeom>
              <a:avLst/>
              <a:gdLst/>
              <a:ahLst/>
              <a:cxnLst/>
              <a:rect l="l" t="t" r="r" b="b"/>
              <a:pathLst>
                <a:path w="27939" h="154939">
                  <a:moveTo>
                    <a:pt x="0" y="154355"/>
                  </a:moveTo>
                  <a:lnTo>
                    <a:pt x="0" y="0"/>
                  </a:lnTo>
                </a:path>
                <a:path w="27939" h="154939">
                  <a:moveTo>
                    <a:pt x="27536" y="154355"/>
                  </a:moveTo>
                  <a:lnTo>
                    <a:pt x="27536" y="0"/>
                  </a:lnTo>
                </a:path>
              </a:pathLst>
            </a:custGeom>
            <a:ln w="11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/>
            <p:cNvSpPr/>
            <p:nvPr/>
          </p:nvSpPr>
          <p:spPr>
            <a:xfrm>
              <a:off x="4607991" y="2837167"/>
              <a:ext cx="105410" cy="91440"/>
            </a:xfrm>
            <a:custGeom>
              <a:avLst/>
              <a:gdLst/>
              <a:ahLst/>
              <a:cxnLst/>
              <a:rect l="l" t="t" r="r" b="b"/>
              <a:pathLst>
                <a:path w="105410" h="91439">
                  <a:moveTo>
                    <a:pt x="73215" y="54635"/>
                  </a:moveTo>
                  <a:lnTo>
                    <a:pt x="73101" y="36360"/>
                  </a:lnTo>
                  <a:lnTo>
                    <a:pt x="71666" y="29006"/>
                  </a:lnTo>
                  <a:lnTo>
                    <a:pt x="65722" y="15125"/>
                  </a:lnTo>
                  <a:lnTo>
                    <a:pt x="62674" y="11290"/>
                  </a:lnTo>
                  <a:lnTo>
                    <a:pt x="62674" y="46901"/>
                  </a:lnTo>
                  <a:lnTo>
                    <a:pt x="62293" y="53657"/>
                  </a:lnTo>
                  <a:lnTo>
                    <a:pt x="44132" y="81153"/>
                  </a:lnTo>
                  <a:lnTo>
                    <a:pt x="29044" y="81153"/>
                  </a:lnTo>
                  <a:lnTo>
                    <a:pt x="10426" y="46901"/>
                  </a:lnTo>
                  <a:lnTo>
                    <a:pt x="10909" y="37668"/>
                  </a:lnTo>
                  <a:lnTo>
                    <a:pt x="29476" y="10033"/>
                  </a:lnTo>
                  <a:lnTo>
                    <a:pt x="41706" y="10033"/>
                  </a:lnTo>
                  <a:lnTo>
                    <a:pt x="46329" y="11506"/>
                  </a:lnTo>
                  <a:lnTo>
                    <a:pt x="50304" y="14439"/>
                  </a:lnTo>
                  <a:lnTo>
                    <a:pt x="54368" y="17386"/>
                  </a:lnTo>
                  <a:lnTo>
                    <a:pt x="57454" y="21526"/>
                  </a:lnTo>
                  <a:lnTo>
                    <a:pt x="61645" y="32219"/>
                  </a:lnTo>
                  <a:lnTo>
                    <a:pt x="62611" y="37668"/>
                  </a:lnTo>
                  <a:lnTo>
                    <a:pt x="62674" y="46901"/>
                  </a:lnTo>
                  <a:lnTo>
                    <a:pt x="62674" y="11290"/>
                  </a:lnTo>
                  <a:lnTo>
                    <a:pt x="61683" y="10033"/>
                  </a:lnTo>
                  <a:lnTo>
                    <a:pt x="61429" y="9702"/>
                  </a:lnTo>
                  <a:lnTo>
                    <a:pt x="55702" y="5829"/>
                  </a:lnTo>
                  <a:lnTo>
                    <a:pt x="50076" y="1930"/>
                  </a:lnTo>
                  <a:lnTo>
                    <a:pt x="43688" y="0"/>
                  </a:lnTo>
                  <a:lnTo>
                    <a:pt x="36639" y="0"/>
                  </a:lnTo>
                  <a:lnTo>
                    <a:pt x="2527" y="27190"/>
                  </a:lnTo>
                  <a:lnTo>
                    <a:pt x="0" y="54635"/>
                  </a:lnTo>
                  <a:lnTo>
                    <a:pt x="1397" y="61772"/>
                  </a:lnTo>
                  <a:lnTo>
                    <a:pt x="29375" y="91109"/>
                  </a:lnTo>
                  <a:lnTo>
                    <a:pt x="43256" y="91109"/>
                  </a:lnTo>
                  <a:lnTo>
                    <a:pt x="68478" y="69672"/>
                  </a:lnTo>
                  <a:lnTo>
                    <a:pt x="71666" y="62623"/>
                  </a:lnTo>
                  <a:lnTo>
                    <a:pt x="73215" y="54635"/>
                  </a:lnTo>
                  <a:close/>
                </a:path>
                <a:path w="105410" h="91439">
                  <a:moveTo>
                    <a:pt x="104889" y="11747"/>
                  </a:moveTo>
                  <a:lnTo>
                    <a:pt x="83235" y="11747"/>
                  </a:lnTo>
                  <a:lnTo>
                    <a:pt x="83235" y="19900"/>
                  </a:lnTo>
                  <a:lnTo>
                    <a:pt x="104889" y="19900"/>
                  </a:lnTo>
                  <a:lnTo>
                    <a:pt x="104889" y="1174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4479643" y="2768146"/>
              <a:ext cx="113664" cy="75565"/>
            </a:xfrm>
            <a:custGeom>
              <a:avLst/>
              <a:gdLst/>
              <a:ahLst/>
              <a:cxnLst/>
              <a:rect l="l" t="t" r="r" b="b"/>
              <a:pathLst>
                <a:path w="113664" h="75564">
                  <a:moveTo>
                    <a:pt x="0" y="0"/>
                  </a:moveTo>
                  <a:lnTo>
                    <a:pt x="113228" y="75207"/>
                  </a:lnTo>
                </a:path>
              </a:pathLst>
            </a:custGeom>
            <a:ln w="1167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4038185" y="2459118"/>
              <a:ext cx="710565" cy="690245"/>
            </a:xfrm>
            <a:custGeom>
              <a:avLst/>
              <a:gdLst/>
              <a:ahLst/>
              <a:cxnLst/>
              <a:rect l="l" t="t" r="r" b="b"/>
              <a:pathLst>
                <a:path w="710564" h="690244">
                  <a:moveTo>
                    <a:pt x="672320" y="0"/>
                  </a:moveTo>
                  <a:lnTo>
                    <a:pt x="710100" y="0"/>
                  </a:lnTo>
                </a:path>
                <a:path w="710564" h="690244">
                  <a:moveTo>
                    <a:pt x="710100" y="0"/>
                  </a:moveTo>
                  <a:lnTo>
                    <a:pt x="710100" y="689792"/>
                  </a:lnTo>
                </a:path>
                <a:path w="710564" h="690244">
                  <a:moveTo>
                    <a:pt x="710100" y="689792"/>
                  </a:moveTo>
                  <a:lnTo>
                    <a:pt x="672320" y="689792"/>
                  </a:lnTo>
                </a:path>
                <a:path w="710564" h="690244">
                  <a:moveTo>
                    <a:pt x="37779" y="689792"/>
                  </a:moveTo>
                  <a:lnTo>
                    <a:pt x="0" y="689792"/>
                  </a:lnTo>
                </a:path>
                <a:path w="710564" h="690244">
                  <a:moveTo>
                    <a:pt x="0" y="689792"/>
                  </a:moveTo>
                  <a:lnTo>
                    <a:pt x="0" y="0"/>
                  </a:lnTo>
                </a:path>
                <a:path w="710564" h="690244">
                  <a:moveTo>
                    <a:pt x="0" y="0"/>
                  </a:moveTo>
                  <a:lnTo>
                    <a:pt x="37779" y="0"/>
                  </a:lnTo>
                </a:path>
              </a:pathLst>
            </a:custGeom>
            <a:ln w="1136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3557405" y="2833611"/>
              <a:ext cx="67518" cy="77691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/>
            <p:cNvSpPr/>
            <p:nvPr/>
          </p:nvSpPr>
          <p:spPr>
            <a:xfrm>
              <a:off x="4887948" y="2747419"/>
              <a:ext cx="549275" cy="152400"/>
            </a:xfrm>
            <a:custGeom>
              <a:avLst/>
              <a:gdLst/>
              <a:ahLst/>
              <a:cxnLst/>
              <a:rect l="l" t="t" r="r" b="b"/>
              <a:pathLst>
                <a:path w="549275" h="152400">
                  <a:moveTo>
                    <a:pt x="0" y="76018"/>
                  </a:moveTo>
                  <a:lnTo>
                    <a:pt x="0" y="54044"/>
                  </a:lnTo>
                  <a:lnTo>
                    <a:pt x="0" y="42760"/>
                  </a:lnTo>
                  <a:lnTo>
                    <a:pt x="0" y="38603"/>
                  </a:lnTo>
                  <a:lnTo>
                    <a:pt x="0" y="38009"/>
                  </a:lnTo>
                  <a:lnTo>
                    <a:pt x="279288" y="38009"/>
                  </a:lnTo>
                  <a:lnTo>
                    <a:pt x="422706" y="38009"/>
                  </a:lnTo>
                  <a:lnTo>
                    <a:pt x="475544" y="38009"/>
                  </a:lnTo>
                  <a:lnTo>
                    <a:pt x="483092" y="38009"/>
                  </a:lnTo>
                  <a:lnTo>
                    <a:pt x="483092" y="16035"/>
                  </a:lnTo>
                  <a:lnTo>
                    <a:pt x="483092" y="4751"/>
                  </a:lnTo>
                  <a:lnTo>
                    <a:pt x="483092" y="593"/>
                  </a:lnTo>
                  <a:lnTo>
                    <a:pt x="483092" y="0"/>
                  </a:lnTo>
                  <a:lnTo>
                    <a:pt x="521299" y="43948"/>
                  </a:lnTo>
                  <a:lnTo>
                    <a:pt x="540918" y="66516"/>
                  </a:lnTo>
                  <a:lnTo>
                    <a:pt x="548146" y="74830"/>
                  </a:lnTo>
                  <a:lnTo>
                    <a:pt x="549179" y="76018"/>
                  </a:lnTo>
                  <a:lnTo>
                    <a:pt x="510973" y="119966"/>
                  </a:lnTo>
                  <a:lnTo>
                    <a:pt x="491353" y="142534"/>
                  </a:lnTo>
                  <a:lnTo>
                    <a:pt x="484125" y="150849"/>
                  </a:lnTo>
                  <a:lnTo>
                    <a:pt x="483092" y="152037"/>
                  </a:lnTo>
                  <a:lnTo>
                    <a:pt x="483092" y="130063"/>
                  </a:lnTo>
                  <a:lnTo>
                    <a:pt x="483092" y="118779"/>
                  </a:lnTo>
                  <a:lnTo>
                    <a:pt x="483092" y="114621"/>
                  </a:lnTo>
                  <a:lnTo>
                    <a:pt x="483092" y="114027"/>
                  </a:lnTo>
                  <a:lnTo>
                    <a:pt x="203804" y="114027"/>
                  </a:lnTo>
                  <a:lnTo>
                    <a:pt x="60386" y="114027"/>
                  </a:lnTo>
                  <a:lnTo>
                    <a:pt x="7548" y="114027"/>
                  </a:lnTo>
                  <a:lnTo>
                    <a:pt x="0" y="114027"/>
                  </a:lnTo>
                  <a:lnTo>
                    <a:pt x="0" y="92053"/>
                  </a:lnTo>
                  <a:lnTo>
                    <a:pt x="0" y="80769"/>
                  </a:lnTo>
                  <a:lnTo>
                    <a:pt x="0" y="76612"/>
                  </a:lnTo>
                  <a:lnTo>
                    <a:pt x="0" y="76018"/>
                  </a:lnTo>
                  <a:close/>
                </a:path>
              </a:pathLst>
            </a:custGeom>
            <a:ln w="1204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4" name="object 54"/>
            <p:cNvSpPr/>
            <p:nvPr/>
          </p:nvSpPr>
          <p:spPr>
            <a:xfrm>
              <a:off x="4806882" y="2422832"/>
              <a:ext cx="82057" cy="8104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5" name="object 55"/>
            <p:cNvSpPr/>
            <p:nvPr/>
          </p:nvSpPr>
          <p:spPr>
            <a:xfrm>
              <a:off x="1497964" y="2208022"/>
              <a:ext cx="6872605" cy="1231900"/>
            </a:xfrm>
            <a:custGeom>
              <a:avLst/>
              <a:gdLst/>
              <a:ahLst/>
              <a:cxnLst/>
              <a:rect l="l" t="t" r="r" b="b"/>
              <a:pathLst>
                <a:path w="6872605" h="1231900">
                  <a:moveTo>
                    <a:pt x="0" y="1231772"/>
                  </a:moveTo>
                  <a:lnTo>
                    <a:pt x="6872097" y="1231772"/>
                  </a:lnTo>
                  <a:lnTo>
                    <a:pt x="6872097" y="0"/>
                  </a:lnTo>
                  <a:lnTo>
                    <a:pt x="0" y="0"/>
                  </a:lnTo>
                  <a:lnTo>
                    <a:pt x="0" y="1231772"/>
                  </a:lnTo>
                  <a:close/>
                </a:path>
              </a:pathLst>
            </a:custGeom>
            <a:ln w="9525">
              <a:solidFill>
                <a:srgbClr val="159006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6" name="object 56"/>
          <p:cNvGrpSpPr/>
          <p:nvPr/>
        </p:nvGrpSpPr>
        <p:grpSpPr>
          <a:xfrm>
            <a:off x="368808" y="922019"/>
            <a:ext cx="1080770" cy="958850"/>
            <a:chOff x="368808" y="922019"/>
            <a:chExt cx="1080770" cy="958850"/>
          </a:xfrm>
        </p:grpSpPr>
        <p:sp>
          <p:nvSpPr>
            <p:cNvPr id="57" name="object 57"/>
            <p:cNvSpPr/>
            <p:nvPr/>
          </p:nvSpPr>
          <p:spPr>
            <a:xfrm>
              <a:off x="368808" y="922019"/>
              <a:ext cx="1080516" cy="958596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8" name="object 58"/>
            <p:cNvSpPr/>
            <p:nvPr/>
          </p:nvSpPr>
          <p:spPr>
            <a:xfrm>
              <a:off x="451104" y="950975"/>
              <a:ext cx="790194" cy="752094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59" name="object 59"/>
          <p:cNvGrpSpPr/>
          <p:nvPr/>
        </p:nvGrpSpPr>
        <p:grpSpPr>
          <a:xfrm>
            <a:off x="1502663" y="1152169"/>
            <a:ext cx="443865" cy="344805"/>
            <a:chOff x="1502663" y="1152169"/>
            <a:chExt cx="443865" cy="344805"/>
          </a:xfrm>
        </p:grpSpPr>
        <p:sp>
          <p:nvSpPr>
            <p:cNvPr id="60" name="object 60"/>
            <p:cNvSpPr/>
            <p:nvPr/>
          </p:nvSpPr>
          <p:spPr>
            <a:xfrm>
              <a:off x="1502663" y="1152169"/>
              <a:ext cx="443484" cy="344398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1" name="object 61"/>
            <p:cNvSpPr/>
            <p:nvPr/>
          </p:nvSpPr>
          <p:spPr>
            <a:xfrm>
              <a:off x="1562099" y="1192530"/>
              <a:ext cx="329183" cy="22987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62" name="object 62"/>
          <p:cNvGrpSpPr/>
          <p:nvPr/>
        </p:nvGrpSpPr>
        <p:grpSpPr>
          <a:xfrm>
            <a:off x="2103120" y="768095"/>
            <a:ext cx="2950845" cy="1003300"/>
            <a:chOff x="2103120" y="768095"/>
            <a:chExt cx="2950845" cy="1003300"/>
          </a:xfrm>
        </p:grpSpPr>
        <p:sp>
          <p:nvSpPr>
            <p:cNvPr id="63" name="object 63"/>
            <p:cNvSpPr/>
            <p:nvPr/>
          </p:nvSpPr>
          <p:spPr>
            <a:xfrm>
              <a:off x="2103120" y="874775"/>
              <a:ext cx="641604" cy="70561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4" name="object 64"/>
            <p:cNvSpPr/>
            <p:nvPr/>
          </p:nvSpPr>
          <p:spPr>
            <a:xfrm>
              <a:off x="2157984" y="893063"/>
              <a:ext cx="640080" cy="70561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5" name="object 65"/>
            <p:cNvSpPr/>
            <p:nvPr/>
          </p:nvSpPr>
          <p:spPr>
            <a:xfrm>
              <a:off x="2279904" y="937259"/>
              <a:ext cx="641604" cy="70713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6" name="object 66"/>
            <p:cNvSpPr/>
            <p:nvPr/>
          </p:nvSpPr>
          <p:spPr>
            <a:xfrm>
              <a:off x="2321052" y="957071"/>
              <a:ext cx="641604" cy="70561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7" name="object 67"/>
            <p:cNvSpPr/>
            <p:nvPr/>
          </p:nvSpPr>
          <p:spPr>
            <a:xfrm>
              <a:off x="2442972" y="1028700"/>
              <a:ext cx="640080" cy="705612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8" name="object 68"/>
            <p:cNvSpPr/>
            <p:nvPr/>
          </p:nvSpPr>
          <p:spPr>
            <a:xfrm>
              <a:off x="2525268" y="1054607"/>
              <a:ext cx="641604" cy="70713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9" name="object 69"/>
            <p:cNvSpPr/>
            <p:nvPr/>
          </p:nvSpPr>
          <p:spPr>
            <a:xfrm>
              <a:off x="3203448" y="768095"/>
              <a:ext cx="1850136" cy="1002791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0" name="object 70"/>
          <p:cNvSpPr/>
          <p:nvPr/>
        </p:nvSpPr>
        <p:spPr>
          <a:xfrm>
            <a:off x="5728715" y="658368"/>
            <a:ext cx="2022347" cy="1365503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863721" y="1731391"/>
            <a:ext cx="9893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cat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ch</a:t>
            </a:r>
            <a:r>
              <a:rPr dirty="0" sz="1800" spc="-15">
                <a:latin typeface="Arial"/>
                <a:cs typeface="Arial"/>
              </a:rPr>
              <a:t>i</a:t>
            </a:r>
            <a:r>
              <a:rPr dirty="0" sz="1800" spc="-5">
                <a:latin typeface="Arial"/>
                <a:cs typeface="Arial"/>
              </a:rPr>
              <a:t>ns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7553325" y="1339722"/>
            <a:ext cx="9639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q</a:t>
            </a:r>
            <a:r>
              <a:rPr dirty="0" sz="1800" spc="-15">
                <a:latin typeface="Arial"/>
                <a:cs typeface="Arial"/>
              </a:rPr>
              <a:t>u</a:t>
            </a:r>
            <a:r>
              <a:rPr dirty="0" sz="1800" spc="-5">
                <a:latin typeface="Arial"/>
                <a:cs typeface="Arial"/>
              </a:rPr>
              <a:t>erc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tin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54039" y="200024"/>
            <a:ext cx="2179955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/>
              <a:t>Data</a:t>
            </a:r>
            <a:r>
              <a:rPr dirty="0" sz="2800" spc="-200"/>
              <a:t> </a:t>
            </a:r>
            <a:r>
              <a:rPr dirty="0" sz="2800" spc="-5"/>
              <a:t>Analysis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195071" y="662940"/>
            <a:ext cx="5129784" cy="8656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95071" y="1670304"/>
            <a:ext cx="5015484" cy="9403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143255" y="2721864"/>
            <a:ext cx="5067300" cy="2316480"/>
            <a:chOff x="143255" y="2721864"/>
            <a:chExt cx="5067300" cy="2316480"/>
          </a:xfrm>
        </p:grpSpPr>
        <p:sp>
          <p:nvSpPr>
            <p:cNvPr id="6" name="object 6"/>
            <p:cNvSpPr/>
            <p:nvPr/>
          </p:nvSpPr>
          <p:spPr>
            <a:xfrm>
              <a:off x="152399" y="2721864"/>
              <a:ext cx="4515612" cy="88849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43255" y="3640836"/>
              <a:ext cx="5067300" cy="139750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8" name="object 8"/>
          <p:cNvSpPr txBox="1"/>
          <p:nvPr/>
        </p:nvSpPr>
        <p:spPr>
          <a:xfrm>
            <a:off x="5567934" y="1833829"/>
            <a:ext cx="2849880" cy="1123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>
                <a:latin typeface="Times New Roman"/>
                <a:cs typeface="Times New Roman"/>
              </a:rPr>
              <a:t>F value &gt; F table =&gt; the  concentration of gambier leaf  extract </a:t>
            </a:r>
            <a:r>
              <a:rPr dirty="0" sz="1800" spc="-5">
                <a:latin typeface="Times New Roman"/>
                <a:cs typeface="Times New Roman"/>
              </a:rPr>
              <a:t>(X) </a:t>
            </a:r>
            <a:r>
              <a:rPr dirty="0" sz="1800">
                <a:latin typeface="Times New Roman"/>
                <a:cs typeface="Times New Roman"/>
              </a:rPr>
              <a:t>has an influence</a:t>
            </a:r>
            <a:r>
              <a:rPr dirty="0" sz="1800" spc="-100">
                <a:latin typeface="Times New Roman"/>
                <a:cs typeface="Times New Roman"/>
              </a:rPr>
              <a:t> </a:t>
            </a:r>
            <a:r>
              <a:rPr dirty="0" sz="1800">
                <a:latin typeface="Times New Roman"/>
                <a:cs typeface="Times New Roman"/>
              </a:rPr>
              <a:t>on  dissolved calcium levels</a:t>
            </a:r>
            <a:r>
              <a:rPr dirty="0" sz="1800" spc="-75">
                <a:latin typeface="Times New Roman"/>
                <a:cs typeface="Times New Roman"/>
              </a:rPr>
              <a:t> </a:t>
            </a:r>
            <a:r>
              <a:rPr dirty="0" sz="1800" spc="-5">
                <a:latin typeface="Times New Roman"/>
                <a:cs typeface="Times New Roman"/>
              </a:rPr>
              <a:t>(Y).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00850" y="200024"/>
            <a:ext cx="1958339" cy="45212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800" spc="-5" b="1">
                <a:latin typeface="Arial"/>
                <a:cs typeface="Arial"/>
              </a:rPr>
              <a:t>Co</a:t>
            </a:r>
            <a:r>
              <a:rPr dirty="0" sz="2800" spc="-20" b="1">
                <a:latin typeface="Arial"/>
                <a:cs typeface="Arial"/>
              </a:rPr>
              <a:t>n</a:t>
            </a:r>
            <a:r>
              <a:rPr dirty="0" sz="2800" spc="-5" b="1">
                <a:latin typeface="Arial"/>
                <a:cs typeface="Arial"/>
              </a:rPr>
              <a:t>clu</a:t>
            </a:r>
            <a:r>
              <a:rPr dirty="0" sz="2800" b="1">
                <a:latin typeface="Arial"/>
                <a:cs typeface="Arial"/>
              </a:rPr>
              <a:t>s</a:t>
            </a:r>
            <a:r>
              <a:rPr dirty="0" sz="2800" spc="-5" b="1">
                <a:latin typeface="Arial"/>
                <a:cs typeface="Arial"/>
              </a:rPr>
              <a:t>ion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7710" y="1070609"/>
            <a:ext cx="7592059" cy="22212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69875" marR="5080" indent="-257810">
              <a:lnSpc>
                <a:spcPct val="100000"/>
              </a:lnSpc>
              <a:spcBef>
                <a:spcPts val="105"/>
              </a:spcBef>
              <a:buChar char="•"/>
              <a:tabLst>
                <a:tab pos="269875" algn="l"/>
                <a:tab pos="270510" algn="l"/>
                <a:tab pos="2444750" algn="l"/>
              </a:tabLst>
            </a:pPr>
            <a:r>
              <a:rPr dirty="0" sz="2000">
                <a:latin typeface="Arial"/>
                <a:cs typeface="Arial"/>
              </a:rPr>
              <a:t>There is an </a:t>
            </a:r>
            <a:r>
              <a:rPr dirty="0" sz="2000" spc="-10">
                <a:latin typeface="Arial"/>
                <a:cs typeface="Arial"/>
              </a:rPr>
              <a:t>effect </a:t>
            </a:r>
            <a:r>
              <a:rPr dirty="0" sz="2000">
                <a:latin typeface="Arial"/>
                <a:cs typeface="Arial"/>
              </a:rPr>
              <a:t>of ethanol extract of gambir leaf as  antinephrolithiasis	agent, the higher the concentration of ethanol  extract gambier leaves, the higher the calcium levels of</a:t>
            </a:r>
            <a:r>
              <a:rPr dirty="0" sz="2000" spc="-1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dissolved  kidney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stones.</a:t>
            </a:r>
            <a:endParaRPr sz="2000">
              <a:latin typeface="Arial"/>
              <a:cs typeface="Arial"/>
            </a:endParaRPr>
          </a:p>
          <a:p>
            <a:pPr marL="269875" marR="273685" indent="-257810">
              <a:lnSpc>
                <a:spcPct val="100000"/>
              </a:lnSpc>
              <a:spcBef>
                <a:spcPts val="480"/>
              </a:spcBef>
              <a:buChar char="•"/>
              <a:tabLst>
                <a:tab pos="269875" algn="l"/>
                <a:tab pos="270510" algn="l"/>
              </a:tabLst>
            </a:pPr>
            <a:r>
              <a:rPr dirty="0" sz="2000">
                <a:latin typeface="Arial"/>
                <a:cs typeface="Arial"/>
              </a:rPr>
              <a:t>The presence of catechin compounds in gambier leaves can  react with calcium in kidney stones to form a water-soluble</a:t>
            </a:r>
            <a:r>
              <a:rPr dirty="0" sz="2000" spc="-200">
                <a:latin typeface="Arial"/>
                <a:cs typeface="Arial"/>
              </a:rPr>
              <a:t> </a:t>
            </a:r>
            <a:r>
              <a:rPr dirty="0" sz="2000" spc="5">
                <a:latin typeface="Arial"/>
                <a:cs typeface="Arial"/>
              </a:rPr>
              <a:t>Ca-  </a:t>
            </a:r>
            <a:r>
              <a:rPr dirty="0" sz="2000">
                <a:latin typeface="Arial"/>
                <a:cs typeface="Arial"/>
              </a:rPr>
              <a:t>catechin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complex.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61744" y="1234439"/>
            <a:ext cx="5955030" cy="18341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77236" y="1474723"/>
            <a:ext cx="4901565" cy="10312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6600" spc="-5"/>
              <a:t>THANK</a:t>
            </a:r>
            <a:r>
              <a:rPr dirty="0" sz="6600" spc="-175"/>
              <a:t> </a:t>
            </a:r>
            <a:r>
              <a:rPr dirty="0" sz="6600" spc="-5"/>
              <a:t>YOU</a:t>
            </a:r>
            <a:endParaRPr sz="6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50520" y="1011936"/>
            <a:ext cx="6129655" cy="2260600"/>
            <a:chOff x="350520" y="1011936"/>
            <a:chExt cx="6129655" cy="2260600"/>
          </a:xfrm>
        </p:grpSpPr>
        <p:sp>
          <p:nvSpPr>
            <p:cNvPr id="3" name="object 3"/>
            <p:cNvSpPr/>
            <p:nvPr/>
          </p:nvSpPr>
          <p:spPr>
            <a:xfrm>
              <a:off x="350520" y="1011936"/>
              <a:ext cx="3080004" cy="2260092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3960875" y="1807463"/>
              <a:ext cx="1838325" cy="1198245"/>
            </a:xfrm>
            <a:custGeom>
              <a:avLst/>
              <a:gdLst/>
              <a:ahLst/>
              <a:cxnLst/>
              <a:rect l="l" t="t" r="r" b="b"/>
              <a:pathLst>
                <a:path w="1838325" h="1198245">
                  <a:moveTo>
                    <a:pt x="1837944" y="0"/>
                  </a:moveTo>
                  <a:lnTo>
                    <a:pt x="0" y="0"/>
                  </a:lnTo>
                  <a:lnTo>
                    <a:pt x="0" y="1197864"/>
                  </a:lnTo>
                  <a:lnTo>
                    <a:pt x="1837944" y="1197864"/>
                  </a:lnTo>
                  <a:lnTo>
                    <a:pt x="183794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960875" y="1807463"/>
              <a:ext cx="1838325" cy="1198245"/>
            </a:xfrm>
            <a:custGeom>
              <a:avLst/>
              <a:gdLst/>
              <a:ahLst/>
              <a:cxnLst/>
              <a:rect l="l" t="t" r="r" b="b"/>
              <a:pathLst>
                <a:path w="1838325" h="1198245">
                  <a:moveTo>
                    <a:pt x="0" y="1197864"/>
                  </a:moveTo>
                  <a:lnTo>
                    <a:pt x="1837944" y="1197864"/>
                  </a:lnTo>
                  <a:lnTo>
                    <a:pt x="1837944" y="0"/>
                  </a:lnTo>
                  <a:lnTo>
                    <a:pt x="0" y="0"/>
                  </a:lnTo>
                  <a:lnTo>
                    <a:pt x="0" y="119786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297423" y="1488922"/>
              <a:ext cx="1182624" cy="60505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5440679" y="1528533"/>
              <a:ext cx="894575" cy="594398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5356860" y="1528572"/>
              <a:ext cx="1068324" cy="49225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3866769" y="1082497"/>
            <a:ext cx="3909060" cy="18808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latin typeface="Carlito"/>
                <a:cs typeface="Carlito"/>
              </a:rPr>
              <a:t>Nephrolithiasis </a:t>
            </a:r>
            <a:r>
              <a:rPr dirty="0" sz="2400">
                <a:latin typeface="Carlito"/>
                <a:cs typeface="Carlito"/>
              </a:rPr>
              <a:t>= </a:t>
            </a:r>
            <a:r>
              <a:rPr dirty="0" sz="2400" spc="-5">
                <a:latin typeface="Carlito"/>
                <a:cs typeface="Carlito"/>
              </a:rPr>
              <a:t>Kidney</a:t>
            </a:r>
            <a:r>
              <a:rPr dirty="0" sz="2400" spc="-75">
                <a:latin typeface="Carlito"/>
                <a:cs typeface="Carlito"/>
              </a:rPr>
              <a:t> </a:t>
            </a:r>
            <a:r>
              <a:rPr dirty="0" sz="2400" spc="-10">
                <a:latin typeface="Carlito"/>
                <a:cs typeface="Carlito"/>
              </a:rPr>
              <a:t>Stones</a:t>
            </a:r>
            <a:endParaRPr sz="2400">
              <a:latin typeface="Carlito"/>
              <a:cs typeface="Carlito"/>
            </a:endParaRPr>
          </a:p>
          <a:p>
            <a:pPr algn="ctr" marL="139700">
              <a:lnSpc>
                <a:spcPts val="1950"/>
              </a:lnSpc>
              <a:spcBef>
                <a:spcPts val="1345"/>
              </a:spcBef>
            </a:pPr>
            <a:r>
              <a:rPr dirty="0" sz="1800" spc="-10">
                <a:solidFill>
                  <a:srgbClr val="FFFFFF"/>
                </a:solidFill>
                <a:latin typeface="Arial"/>
                <a:cs typeface="Arial"/>
              </a:rPr>
              <a:t>2013</a:t>
            </a:r>
            <a:endParaRPr sz="1800">
              <a:latin typeface="Arial"/>
              <a:cs typeface="Arial"/>
            </a:endParaRPr>
          </a:p>
          <a:p>
            <a:pPr algn="ctr" marR="1872614">
              <a:lnSpc>
                <a:spcPts val="1950"/>
              </a:lnSpc>
            </a:pPr>
            <a:r>
              <a:rPr dirty="0" sz="1800" spc="-5">
                <a:latin typeface="Arial"/>
                <a:cs typeface="Arial"/>
              </a:rPr>
              <a:t>0,6%</a:t>
            </a:r>
            <a:r>
              <a:rPr dirty="0" sz="1800" spc="-20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Indonesia</a:t>
            </a:r>
            <a:endParaRPr sz="1800">
              <a:latin typeface="Arial"/>
              <a:cs typeface="Arial"/>
            </a:endParaRPr>
          </a:p>
          <a:p>
            <a:pPr algn="ctr" marL="457834" marR="2331085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0,7%</a:t>
            </a:r>
            <a:r>
              <a:rPr dirty="0" sz="1800" spc="-80">
                <a:latin typeface="Arial"/>
                <a:cs typeface="Arial"/>
              </a:rPr>
              <a:t> </a:t>
            </a:r>
            <a:r>
              <a:rPr dirty="0" sz="1800" spc="-15">
                <a:latin typeface="Arial"/>
                <a:cs typeface="Arial"/>
              </a:rPr>
              <a:t>Jawa  </a:t>
            </a:r>
            <a:r>
              <a:rPr dirty="0" sz="1800" spc="-5">
                <a:latin typeface="Arial"/>
                <a:cs typeface="Arial"/>
              </a:rPr>
              <a:t>timur</a:t>
            </a:r>
            <a:endParaRPr sz="1800">
              <a:latin typeface="Arial"/>
              <a:cs typeface="Arial"/>
            </a:endParaRPr>
          </a:p>
          <a:p>
            <a:pPr algn="ctr" marR="1871980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0,7%</a:t>
            </a:r>
            <a:r>
              <a:rPr dirty="0" sz="1800" spc="-2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Sidoarjo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389890" y="3293109"/>
            <a:ext cx="3093085" cy="936625"/>
            <a:chOff x="389890" y="3293109"/>
            <a:chExt cx="3093085" cy="936625"/>
          </a:xfrm>
        </p:grpSpPr>
        <p:sp>
          <p:nvSpPr>
            <p:cNvPr id="11" name="object 11"/>
            <p:cNvSpPr/>
            <p:nvPr/>
          </p:nvSpPr>
          <p:spPr>
            <a:xfrm>
              <a:off x="396240" y="3299459"/>
              <a:ext cx="3080385" cy="923925"/>
            </a:xfrm>
            <a:custGeom>
              <a:avLst/>
              <a:gdLst/>
              <a:ahLst/>
              <a:cxnLst/>
              <a:rect l="l" t="t" r="r" b="b"/>
              <a:pathLst>
                <a:path w="3080385" h="923925">
                  <a:moveTo>
                    <a:pt x="3080004" y="0"/>
                  </a:moveTo>
                  <a:lnTo>
                    <a:pt x="0" y="0"/>
                  </a:lnTo>
                  <a:lnTo>
                    <a:pt x="0" y="923543"/>
                  </a:lnTo>
                  <a:lnTo>
                    <a:pt x="3080004" y="923543"/>
                  </a:lnTo>
                  <a:lnTo>
                    <a:pt x="308000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96240" y="3299459"/>
              <a:ext cx="3080385" cy="923925"/>
            </a:xfrm>
            <a:custGeom>
              <a:avLst/>
              <a:gdLst/>
              <a:ahLst/>
              <a:cxnLst/>
              <a:rect l="l" t="t" r="r" b="b"/>
              <a:pathLst>
                <a:path w="3080385" h="923925">
                  <a:moveTo>
                    <a:pt x="0" y="923543"/>
                  </a:moveTo>
                  <a:lnTo>
                    <a:pt x="3080004" y="923543"/>
                  </a:lnTo>
                  <a:lnTo>
                    <a:pt x="3080004" y="0"/>
                  </a:lnTo>
                  <a:lnTo>
                    <a:pt x="0" y="0"/>
                  </a:lnTo>
                  <a:lnTo>
                    <a:pt x="0" y="923543"/>
                  </a:lnTo>
                  <a:close/>
                </a:path>
              </a:pathLst>
            </a:custGeom>
            <a:ln w="12700">
              <a:solidFill>
                <a:srgbClr val="33339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/>
          <p:nvPr/>
        </p:nvSpPr>
        <p:spPr>
          <a:xfrm>
            <a:off x="474370" y="3318205"/>
            <a:ext cx="2880995" cy="852169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 marR="5080">
              <a:lnSpc>
                <a:spcPct val="100600"/>
              </a:lnSpc>
              <a:spcBef>
                <a:spcPts val="90"/>
              </a:spcBef>
            </a:pPr>
            <a:r>
              <a:rPr dirty="0" sz="1800" spc="-5">
                <a:latin typeface="Carlito"/>
                <a:cs typeface="Carlito"/>
              </a:rPr>
              <a:t>renal </a:t>
            </a:r>
            <a:r>
              <a:rPr dirty="0" sz="1800" spc="-10">
                <a:latin typeface="Carlito"/>
                <a:cs typeface="Carlito"/>
              </a:rPr>
              <a:t>calculi </a:t>
            </a:r>
            <a:r>
              <a:rPr dirty="0" sz="1800">
                <a:latin typeface="Carlito"/>
                <a:cs typeface="Carlito"/>
              </a:rPr>
              <a:t>= </a:t>
            </a:r>
            <a:r>
              <a:rPr dirty="0" sz="1800" spc="-10">
                <a:latin typeface="Carlito"/>
                <a:cs typeface="Carlito"/>
              </a:rPr>
              <a:t>crystal  concretions formed </a:t>
            </a:r>
            <a:r>
              <a:rPr dirty="0" sz="1800" spc="-5">
                <a:latin typeface="Carlito"/>
                <a:cs typeface="Carlito"/>
              </a:rPr>
              <a:t>typically in  </a:t>
            </a:r>
            <a:r>
              <a:rPr dirty="0" sz="1800">
                <a:latin typeface="Carlito"/>
                <a:cs typeface="Carlito"/>
              </a:rPr>
              <a:t>the</a:t>
            </a:r>
            <a:r>
              <a:rPr dirty="0" sz="1800" spc="5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kidney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620256" y="1679448"/>
            <a:ext cx="1595755" cy="1455420"/>
            <a:chOff x="6620256" y="1679448"/>
            <a:chExt cx="1595755" cy="1455420"/>
          </a:xfrm>
        </p:grpSpPr>
        <p:sp>
          <p:nvSpPr>
            <p:cNvPr id="15" name="object 15"/>
            <p:cNvSpPr/>
            <p:nvPr/>
          </p:nvSpPr>
          <p:spPr>
            <a:xfrm>
              <a:off x="6620256" y="1679448"/>
              <a:ext cx="1595627" cy="1455420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6737604" y="1731264"/>
              <a:ext cx="1177290" cy="112547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7" name="object 17"/>
          <p:cNvSpPr txBox="1"/>
          <p:nvPr/>
        </p:nvSpPr>
        <p:spPr>
          <a:xfrm>
            <a:off x="6762368" y="3070351"/>
            <a:ext cx="1457325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5461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Ca-oxalate </a:t>
            </a:r>
            <a:r>
              <a:rPr dirty="0" sz="1800">
                <a:latin typeface="Arial"/>
                <a:cs typeface="Arial"/>
              </a:rPr>
              <a:t>&amp;  </a:t>
            </a:r>
            <a:r>
              <a:rPr dirty="0" sz="1800" spc="-10">
                <a:latin typeface="Arial"/>
                <a:cs typeface="Arial"/>
              </a:rPr>
              <a:t>Ca</a:t>
            </a:r>
            <a:r>
              <a:rPr dirty="0" sz="1800">
                <a:latin typeface="Arial"/>
                <a:cs typeface="Arial"/>
              </a:rPr>
              <a:t>-</a:t>
            </a:r>
            <a:r>
              <a:rPr dirty="0" sz="1800" spc="-5">
                <a:latin typeface="Arial"/>
                <a:cs typeface="Arial"/>
              </a:rPr>
              <a:t>p</a:t>
            </a:r>
            <a:r>
              <a:rPr dirty="0" sz="1800" spc="-15">
                <a:latin typeface="Arial"/>
                <a:cs typeface="Arial"/>
              </a:rPr>
              <a:t>h</a:t>
            </a:r>
            <a:r>
              <a:rPr dirty="0" sz="1800" spc="-5">
                <a:latin typeface="Arial"/>
                <a:cs typeface="Arial"/>
              </a:rPr>
              <a:t>os</a:t>
            </a:r>
            <a:r>
              <a:rPr dirty="0" sz="1800" spc="-15">
                <a:latin typeface="Arial"/>
                <a:cs typeface="Arial"/>
              </a:rPr>
              <a:t>p</a:t>
            </a:r>
            <a:r>
              <a:rPr dirty="0" sz="1800" spc="-5">
                <a:latin typeface="Arial"/>
                <a:cs typeface="Arial"/>
              </a:rPr>
              <a:t>h</a:t>
            </a:r>
            <a:r>
              <a:rPr dirty="0" sz="1800" spc="-15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te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964179" y="2750820"/>
            <a:ext cx="1021080" cy="864235"/>
            <a:chOff x="2964179" y="2750820"/>
            <a:chExt cx="1021080" cy="864235"/>
          </a:xfrm>
        </p:grpSpPr>
        <p:sp>
          <p:nvSpPr>
            <p:cNvPr id="19" name="object 19"/>
            <p:cNvSpPr/>
            <p:nvPr/>
          </p:nvSpPr>
          <p:spPr>
            <a:xfrm>
              <a:off x="2964179" y="2750820"/>
              <a:ext cx="1021067" cy="864108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024123" y="2791968"/>
              <a:ext cx="906652" cy="749554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4020311" y="3384803"/>
            <a:ext cx="2018030" cy="646430"/>
          </a:xfrm>
          <a:prstGeom prst="rect">
            <a:avLst/>
          </a:prstGeom>
          <a:ln w="12700">
            <a:solidFill>
              <a:srgbClr val="333399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algn="ctr" marL="9525">
              <a:lnSpc>
                <a:spcPct val="100000"/>
              </a:lnSpc>
              <a:spcBef>
                <a:spcPts val="315"/>
              </a:spcBef>
            </a:pPr>
            <a:r>
              <a:rPr dirty="0" sz="1800" spc="-5">
                <a:latin typeface="Arial"/>
                <a:cs typeface="Arial"/>
              </a:rPr>
              <a:t>SURGICAL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dirty="0" sz="1800" spc="-5">
                <a:latin typeface="Arial"/>
                <a:cs typeface="Arial"/>
              </a:rPr>
              <a:t>INTERVENTION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945760" y="4086225"/>
            <a:ext cx="322580" cy="346710"/>
            <a:chOff x="4945760" y="4086225"/>
            <a:chExt cx="322580" cy="346710"/>
          </a:xfrm>
        </p:grpSpPr>
        <p:sp>
          <p:nvSpPr>
            <p:cNvPr id="23" name="object 23"/>
            <p:cNvSpPr/>
            <p:nvPr/>
          </p:nvSpPr>
          <p:spPr>
            <a:xfrm>
              <a:off x="4955285" y="4095750"/>
              <a:ext cx="303530" cy="327660"/>
            </a:xfrm>
            <a:custGeom>
              <a:avLst/>
              <a:gdLst/>
              <a:ahLst/>
              <a:cxnLst/>
              <a:rect l="l" t="t" r="r" b="b"/>
              <a:pathLst>
                <a:path w="303529" h="327660">
                  <a:moveTo>
                    <a:pt x="227456" y="0"/>
                  </a:moveTo>
                  <a:lnTo>
                    <a:pt x="75818" y="0"/>
                  </a:lnTo>
                  <a:lnTo>
                    <a:pt x="75818" y="176022"/>
                  </a:lnTo>
                  <a:lnTo>
                    <a:pt x="0" y="176022"/>
                  </a:lnTo>
                  <a:lnTo>
                    <a:pt x="151637" y="327659"/>
                  </a:lnTo>
                  <a:lnTo>
                    <a:pt x="303275" y="176022"/>
                  </a:lnTo>
                  <a:lnTo>
                    <a:pt x="227456" y="176022"/>
                  </a:lnTo>
                  <a:lnTo>
                    <a:pt x="22745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955285" y="4095750"/>
              <a:ext cx="303530" cy="327660"/>
            </a:xfrm>
            <a:custGeom>
              <a:avLst/>
              <a:gdLst/>
              <a:ahLst/>
              <a:cxnLst/>
              <a:rect l="l" t="t" r="r" b="b"/>
              <a:pathLst>
                <a:path w="303529" h="327660">
                  <a:moveTo>
                    <a:pt x="0" y="176022"/>
                  </a:moveTo>
                  <a:lnTo>
                    <a:pt x="75818" y="176022"/>
                  </a:lnTo>
                  <a:lnTo>
                    <a:pt x="75818" y="0"/>
                  </a:lnTo>
                  <a:lnTo>
                    <a:pt x="227456" y="0"/>
                  </a:lnTo>
                  <a:lnTo>
                    <a:pt x="227456" y="176022"/>
                  </a:lnTo>
                  <a:lnTo>
                    <a:pt x="303275" y="176022"/>
                  </a:lnTo>
                  <a:lnTo>
                    <a:pt x="151637" y="327659"/>
                  </a:lnTo>
                  <a:lnTo>
                    <a:pt x="0" y="176022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5" name="object 25"/>
          <p:cNvSpPr txBox="1"/>
          <p:nvPr/>
        </p:nvSpPr>
        <p:spPr>
          <a:xfrm>
            <a:off x="1161288" y="4584191"/>
            <a:ext cx="7466330" cy="368935"/>
          </a:xfrm>
          <a:prstGeom prst="rect">
            <a:avLst/>
          </a:prstGeom>
          <a:solidFill>
            <a:srgbClr val="FFFFFF"/>
          </a:solidFill>
          <a:ln w="12700">
            <a:solidFill>
              <a:srgbClr val="333399"/>
            </a:solidFill>
          </a:ln>
        </p:spPr>
        <p:txBody>
          <a:bodyPr wrap="square" lIns="0" tIns="3492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275"/>
              </a:spcBef>
            </a:pPr>
            <a:r>
              <a:rPr dirty="0" sz="1800" spc="-5">
                <a:latin typeface="Carlito"/>
                <a:cs typeface="Carlito"/>
              </a:rPr>
              <a:t>high </a:t>
            </a:r>
            <a:r>
              <a:rPr dirty="0" sz="1800" spc="-10">
                <a:latin typeface="Carlito"/>
                <a:cs typeface="Carlito"/>
              </a:rPr>
              <a:t>costs </a:t>
            </a:r>
            <a:r>
              <a:rPr dirty="0" sz="1800">
                <a:latin typeface="Carlito"/>
                <a:cs typeface="Carlito"/>
              </a:rPr>
              <a:t>and </a:t>
            </a:r>
            <a:r>
              <a:rPr dirty="0" sz="1800" spc="-10">
                <a:latin typeface="Carlito"/>
                <a:cs typeface="Carlito"/>
              </a:rPr>
              <a:t>results </a:t>
            </a:r>
            <a:r>
              <a:rPr dirty="0" sz="1800" spc="-5">
                <a:latin typeface="Carlito"/>
                <a:cs typeface="Carlito"/>
              </a:rPr>
              <a:t>in </a:t>
            </a:r>
            <a:r>
              <a:rPr dirty="0" sz="1800" spc="-10">
                <a:latin typeface="Carlito"/>
                <a:cs typeface="Carlito"/>
              </a:rPr>
              <a:t>risks, </a:t>
            </a:r>
            <a:r>
              <a:rPr dirty="0" sz="1800" spc="-5">
                <a:latin typeface="Carlito"/>
                <a:cs typeface="Carlito"/>
              </a:rPr>
              <a:t>such </a:t>
            </a:r>
            <a:r>
              <a:rPr dirty="0" sz="1800">
                <a:latin typeface="Carlito"/>
                <a:cs typeface="Carlito"/>
              </a:rPr>
              <a:t>as </a:t>
            </a:r>
            <a:r>
              <a:rPr dirty="0" sz="1800" spc="-5">
                <a:latin typeface="Carlito"/>
                <a:cs typeface="Carlito"/>
              </a:rPr>
              <a:t>tissue damage, </a:t>
            </a:r>
            <a:r>
              <a:rPr dirty="0" sz="1800">
                <a:latin typeface="Carlito"/>
                <a:cs typeface="Carlito"/>
              </a:rPr>
              <a:t>and </a:t>
            </a:r>
            <a:r>
              <a:rPr dirty="0" sz="1800" spc="-10">
                <a:latin typeface="Carlito"/>
                <a:cs typeface="Carlito"/>
              </a:rPr>
              <a:t>bacteriuria</a:t>
            </a:r>
            <a:r>
              <a:rPr dirty="0" sz="1800" spc="125">
                <a:latin typeface="Carlito"/>
                <a:cs typeface="Carlito"/>
              </a:rPr>
              <a:t> </a:t>
            </a:r>
            <a:r>
              <a:rPr dirty="0" sz="1800" spc="-10">
                <a:latin typeface="Carlito"/>
                <a:cs typeface="Carlito"/>
              </a:rPr>
              <a:t>infection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title"/>
          </p:nvPr>
        </p:nvSpPr>
        <p:spPr>
          <a:xfrm>
            <a:off x="5882385" y="172923"/>
            <a:ext cx="3073400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45" b="1">
                <a:latin typeface="Arial"/>
                <a:cs typeface="Arial"/>
              </a:rPr>
              <a:t>BACKGROUND</a:t>
            </a:r>
            <a:endParaRPr sz="3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5649467" y="74676"/>
            <a:ext cx="3492245" cy="85420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3379" y="256031"/>
            <a:ext cx="1506474" cy="67741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3" name="object 3"/>
          <p:cNvGrpSpPr/>
          <p:nvPr/>
        </p:nvGrpSpPr>
        <p:grpSpPr>
          <a:xfrm>
            <a:off x="565404" y="1048524"/>
            <a:ext cx="7579359" cy="1666239"/>
            <a:chOff x="565404" y="1048524"/>
            <a:chExt cx="7579359" cy="1666239"/>
          </a:xfrm>
        </p:grpSpPr>
        <p:sp>
          <p:nvSpPr>
            <p:cNvPr id="4" name="object 4"/>
            <p:cNvSpPr/>
            <p:nvPr/>
          </p:nvSpPr>
          <p:spPr>
            <a:xfrm>
              <a:off x="565404" y="1135379"/>
              <a:ext cx="2174748" cy="1578864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2723387" y="1048524"/>
              <a:ext cx="1005865" cy="69188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2782696" y="1088897"/>
              <a:ext cx="891793" cy="577341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2723387" y="1705368"/>
              <a:ext cx="1005865" cy="691883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782570" y="1746503"/>
              <a:ext cx="892047" cy="576707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761231" y="1825751"/>
              <a:ext cx="4377055" cy="769620"/>
            </a:xfrm>
            <a:custGeom>
              <a:avLst/>
              <a:gdLst/>
              <a:ahLst/>
              <a:cxnLst/>
              <a:rect l="l" t="t" r="r" b="b"/>
              <a:pathLst>
                <a:path w="4377055" h="769619">
                  <a:moveTo>
                    <a:pt x="4376927" y="0"/>
                  </a:moveTo>
                  <a:lnTo>
                    <a:pt x="0" y="0"/>
                  </a:lnTo>
                  <a:lnTo>
                    <a:pt x="0" y="769620"/>
                  </a:lnTo>
                  <a:lnTo>
                    <a:pt x="4376927" y="769620"/>
                  </a:lnTo>
                  <a:lnTo>
                    <a:pt x="437692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761231" y="1825751"/>
              <a:ext cx="4377055" cy="769620"/>
            </a:xfrm>
            <a:custGeom>
              <a:avLst/>
              <a:gdLst/>
              <a:ahLst/>
              <a:cxnLst/>
              <a:rect l="l" t="t" r="r" b="b"/>
              <a:pathLst>
                <a:path w="4377055" h="769619">
                  <a:moveTo>
                    <a:pt x="0" y="769620"/>
                  </a:moveTo>
                  <a:lnTo>
                    <a:pt x="4376927" y="769620"/>
                  </a:lnTo>
                  <a:lnTo>
                    <a:pt x="4376927" y="0"/>
                  </a:lnTo>
                  <a:lnTo>
                    <a:pt x="0" y="0"/>
                  </a:lnTo>
                  <a:lnTo>
                    <a:pt x="0" y="76962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507593" y="346964"/>
            <a:ext cx="2232025" cy="660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62230">
              <a:lnSpc>
                <a:spcPts val="2860"/>
              </a:lnSpc>
              <a:spcBef>
                <a:spcPts val="100"/>
              </a:spcBef>
            </a:pPr>
            <a:r>
              <a:rPr dirty="0" sz="2400" spc="-5">
                <a:latin typeface="Tahoma"/>
                <a:cs typeface="Tahoma"/>
              </a:rPr>
              <a:t>GAMBIR</a:t>
            </a:r>
            <a:endParaRPr sz="2400">
              <a:latin typeface="Tahoma"/>
              <a:cs typeface="Tahoma"/>
            </a:endParaRPr>
          </a:p>
          <a:p>
            <a:pPr marL="12700">
              <a:lnSpc>
                <a:spcPts val="2140"/>
              </a:lnSpc>
            </a:pPr>
            <a:r>
              <a:rPr dirty="0" sz="1800" spc="-5" i="1">
                <a:latin typeface="Arial"/>
                <a:cs typeface="Arial"/>
              </a:rPr>
              <a:t>Uncaria </a:t>
            </a:r>
            <a:r>
              <a:rPr dirty="0" sz="1800" spc="-10" i="1">
                <a:latin typeface="Arial"/>
                <a:cs typeface="Arial"/>
              </a:rPr>
              <a:t>gambir</a:t>
            </a:r>
            <a:r>
              <a:rPr dirty="0" sz="1800" i="1">
                <a:latin typeface="Arial"/>
                <a:cs typeface="Arial"/>
              </a:rPr>
              <a:t> </a:t>
            </a:r>
            <a:r>
              <a:rPr dirty="0" sz="1800" spc="-10"/>
              <a:t>Roxb.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71646" y="659637"/>
            <a:ext cx="4373245" cy="78232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110489" rIns="0" bIns="0" rtlCol="0" vert="horz">
            <a:spAutoFit/>
          </a:bodyPr>
          <a:lstStyle/>
          <a:p>
            <a:pPr marL="678180" marR="250825" indent="-421005">
              <a:lnSpc>
                <a:spcPct val="100000"/>
              </a:lnSpc>
              <a:spcBef>
                <a:spcPts val="869"/>
              </a:spcBef>
            </a:pPr>
            <a:r>
              <a:rPr dirty="0" sz="1800" spc="-5">
                <a:latin typeface="Arial"/>
                <a:cs typeface="Arial"/>
              </a:rPr>
              <a:t>antioxidant, antidiabetic, antimicrobial,  </a:t>
            </a:r>
            <a:r>
              <a:rPr dirty="0" sz="1800" spc="-15">
                <a:latin typeface="Arial"/>
                <a:cs typeface="Arial"/>
              </a:rPr>
              <a:t>anticancer, </a:t>
            </a:r>
            <a:r>
              <a:rPr dirty="0" sz="1800" spc="-5">
                <a:latin typeface="Arial"/>
                <a:cs typeface="Arial"/>
              </a:rPr>
              <a:t>and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-5">
                <a:latin typeface="Arial"/>
                <a:cs typeface="Arial"/>
              </a:rPr>
              <a:t>anticariogenic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27728" y="1909064"/>
            <a:ext cx="4043045" cy="577215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274320" marR="5080" indent="-262255">
              <a:lnSpc>
                <a:spcPct val="101099"/>
              </a:lnSpc>
              <a:spcBef>
                <a:spcPts val="75"/>
              </a:spcBef>
            </a:pPr>
            <a:r>
              <a:rPr dirty="0" sz="1800" spc="-10">
                <a:latin typeface="Carlito"/>
                <a:cs typeface="Carlito"/>
              </a:rPr>
              <a:t>catechins, </a:t>
            </a:r>
            <a:r>
              <a:rPr dirty="0" sz="1800" spc="-5">
                <a:latin typeface="Carlito"/>
                <a:cs typeface="Carlito"/>
              </a:rPr>
              <a:t>polyphenols, </a:t>
            </a:r>
            <a:r>
              <a:rPr dirty="0" sz="1800" spc="-10">
                <a:latin typeface="Carlito"/>
                <a:cs typeface="Carlito"/>
              </a:rPr>
              <a:t>alkaloids, </a:t>
            </a:r>
            <a:r>
              <a:rPr dirty="0" sz="1800" spc="-5">
                <a:latin typeface="Carlito"/>
                <a:cs typeface="Carlito"/>
              </a:rPr>
              <a:t>saponins,  tannins, epicatechins, </a:t>
            </a:r>
            <a:r>
              <a:rPr dirty="0" sz="1800">
                <a:latin typeface="Carlito"/>
                <a:cs typeface="Carlito"/>
              </a:rPr>
              <a:t>and </a:t>
            </a:r>
            <a:r>
              <a:rPr dirty="0" sz="1800" spc="-15">
                <a:latin typeface="Carlito"/>
                <a:cs typeface="Carlito"/>
              </a:rPr>
              <a:t>caffeic</a:t>
            </a:r>
            <a:r>
              <a:rPr dirty="0" sz="1800" spc="15">
                <a:latin typeface="Carlito"/>
                <a:cs typeface="Carlito"/>
              </a:rPr>
              <a:t> </a:t>
            </a:r>
            <a:r>
              <a:rPr dirty="0" sz="1800" spc="-5">
                <a:latin typeface="Carlito"/>
                <a:cs typeface="Carlito"/>
              </a:rPr>
              <a:t>acid</a:t>
            </a:r>
            <a:endParaRPr sz="1800">
              <a:latin typeface="Carlito"/>
              <a:cs typeface="Carlito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58951" y="1849882"/>
            <a:ext cx="4124325" cy="2402205"/>
            <a:chOff x="758951" y="1849882"/>
            <a:chExt cx="4124325" cy="2402205"/>
          </a:xfrm>
        </p:grpSpPr>
        <p:sp>
          <p:nvSpPr>
            <p:cNvPr id="15" name="object 15"/>
            <p:cNvSpPr/>
            <p:nvPr/>
          </p:nvSpPr>
          <p:spPr>
            <a:xfrm>
              <a:off x="3842003" y="1856232"/>
              <a:ext cx="1035050" cy="424180"/>
            </a:xfrm>
            <a:custGeom>
              <a:avLst/>
              <a:gdLst/>
              <a:ahLst/>
              <a:cxnLst/>
              <a:rect l="l" t="t" r="r" b="b"/>
              <a:pathLst>
                <a:path w="1035050" h="424180">
                  <a:moveTo>
                    <a:pt x="0" y="211835"/>
                  </a:moveTo>
                  <a:lnTo>
                    <a:pt x="15801" y="159685"/>
                  </a:lnTo>
                  <a:lnTo>
                    <a:pt x="60621" y="112262"/>
                  </a:lnTo>
                  <a:lnTo>
                    <a:pt x="92700" y="90821"/>
                  </a:lnTo>
                  <a:lnTo>
                    <a:pt x="130579" y="71158"/>
                  </a:lnTo>
                  <a:lnTo>
                    <a:pt x="173773" y="53471"/>
                  </a:lnTo>
                  <a:lnTo>
                    <a:pt x="221797" y="37961"/>
                  </a:lnTo>
                  <a:lnTo>
                    <a:pt x="274167" y="24825"/>
                  </a:lnTo>
                  <a:lnTo>
                    <a:pt x="330396" y="14262"/>
                  </a:lnTo>
                  <a:lnTo>
                    <a:pt x="390001" y="6471"/>
                  </a:lnTo>
                  <a:lnTo>
                    <a:pt x="452496" y="1650"/>
                  </a:lnTo>
                  <a:lnTo>
                    <a:pt x="517398" y="0"/>
                  </a:lnTo>
                  <a:lnTo>
                    <a:pt x="582299" y="1650"/>
                  </a:lnTo>
                  <a:lnTo>
                    <a:pt x="644794" y="6471"/>
                  </a:lnTo>
                  <a:lnTo>
                    <a:pt x="704399" y="14262"/>
                  </a:lnTo>
                  <a:lnTo>
                    <a:pt x="760628" y="24825"/>
                  </a:lnTo>
                  <a:lnTo>
                    <a:pt x="812998" y="37961"/>
                  </a:lnTo>
                  <a:lnTo>
                    <a:pt x="861022" y="53471"/>
                  </a:lnTo>
                  <a:lnTo>
                    <a:pt x="904216" y="71158"/>
                  </a:lnTo>
                  <a:lnTo>
                    <a:pt x="942095" y="90821"/>
                  </a:lnTo>
                  <a:lnTo>
                    <a:pt x="974174" y="112262"/>
                  </a:lnTo>
                  <a:lnTo>
                    <a:pt x="1018994" y="159685"/>
                  </a:lnTo>
                  <a:lnTo>
                    <a:pt x="1034796" y="211835"/>
                  </a:lnTo>
                  <a:lnTo>
                    <a:pt x="1030764" y="238402"/>
                  </a:lnTo>
                  <a:lnTo>
                    <a:pt x="999969" y="288388"/>
                  </a:lnTo>
                  <a:lnTo>
                    <a:pt x="942095" y="332850"/>
                  </a:lnTo>
                  <a:lnTo>
                    <a:pt x="904216" y="352513"/>
                  </a:lnTo>
                  <a:lnTo>
                    <a:pt x="861022" y="370200"/>
                  </a:lnTo>
                  <a:lnTo>
                    <a:pt x="812998" y="385710"/>
                  </a:lnTo>
                  <a:lnTo>
                    <a:pt x="760628" y="398846"/>
                  </a:lnTo>
                  <a:lnTo>
                    <a:pt x="704399" y="409409"/>
                  </a:lnTo>
                  <a:lnTo>
                    <a:pt x="644794" y="417200"/>
                  </a:lnTo>
                  <a:lnTo>
                    <a:pt x="582299" y="422021"/>
                  </a:lnTo>
                  <a:lnTo>
                    <a:pt x="517398" y="423671"/>
                  </a:lnTo>
                  <a:lnTo>
                    <a:pt x="452496" y="422021"/>
                  </a:lnTo>
                  <a:lnTo>
                    <a:pt x="390001" y="417200"/>
                  </a:lnTo>
                  <a:lnTo>
                    <a:pt x="330396" y="409409"/>
                  </a:lnTo>
                  <a:lnTo>
                    <a:pt x="274167" y="398846"/>
                  </a:lnTo>
                  <a:lnTo>
                    <a:pt x="221797" y="385710"/>
                  </a:lnTo>
                  <a:lnTo>
                    <a:pt x="173773" y="370200"/>
                  </a:lnTo>
                  <a:lnTo>
                    <a:pt x="130579" y="352513"/>
                  </a:lnTo>
                  <a:lnTo>
                    <a:pt x="92700" y="332850"/>
                  </a:lnTo>
                  <a:lnTo>
                    <a:pt x="60621" y="311409"/>
                  </a:lnTo>
                  <a:lnTo>
                    <a:pt x="15801" y="263986"/>
                  </a:lnTo>
                  <a:lnTo>
                    <a:pt x="0" y="211835"/>
                  </a:lnTo>
                  <a:close/>
                </a:path>
              </a:pathLst>
            </a:custGeom>
            <a:ln w="12700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2888741" y="2202180"/>
              <a:ext cx="1116330" cy="737870"/>
            </a:xfrm>
            <a:custGeom>
              <a:avLst/>
              <a:gdLst/>
              <a:ahLst/>
              <a:cxnLst/>
              <a:rect l="l" t="t" r="r" b="b"/>
              <a:pathLst>
                <a:path w="1116329" h="737869">
                  <a:moveTo>
                    <a:pt x="64515" y="627507"/>
                  </a:moveTo>
                  <a:lnTo>
                    <a:pt x="0" y="737869"/>
                  </a:lnTo>
                  <a:lnTo>
                    <a:pt x="127000" y="723264"/>
                  </a:lnTo>
                  <a:lnTo>
                    <a:pt x="112912" y="701675"/>
                  </a:lnTo>
                  <a:lnTo>
                    <a:pt x="90169" y="701675"/>
                  </a:lnTo>
                  <a:lnTo>
                    <a:pt x="69341" y="669797"/>
                  </a:lnTo>
                  <a:lnTo>
                    <a:pt x="85308" y="659372"/>
                  </a:lnTo>
                  <a:lnTo>
                    <a:pt x="64515" y="627507"/>
                  </a:lnTo>
                  <a:close/>
                </a:path>
                <a:path w="1116329" h="737869">
                  <a:moveTo>
                    <a:pt x="85308" y="659372"/>
                  </a:moveTo>
                  <a:lnTo>
                    <a:pt x="69341" y="669797"/>
                  </a:lnTo>
                  <a:lnTo>
                    <a:pt x="90169" y="701675"/>
                  </a:lnTo>
                  <a:lnTo>
                    <a:pt x="106118" y="691263"/>
                  </a:lnTo>
                  <a:lnTo>
                    <a:pt x="85308" y="659372"/>
                  </a:lnTo>
                  <a:close/>
                </a:path>
                <a:path w="1116329" h="737869">
                  <a:moveTo>
                    <a:pt x="106118" y="691263"/>
                  </a:moveTo>
                  <a:lnTo>
                    <a:pt x="90169" y="701675"/>
                  </a:lnTo>
                  <a:lnTo>
                    <a:pt x="112912" y="701675"/>
                  </a:lnTo>
                  <a:lnTo>
                    <a:pt x="106118" y="691263"/>
                  </a:lnTo>
                  <a:close/>
                </a:path>
                <a:path w="1116329" h="737869">
                  <a:moveTo>
                    <a:pt x="1095120" y="0"/>
                  </a:moveTo>
                  <a:lnTo>
                    <a:pt x="85308" y="659372"/>
                  </a:lnTo>
                  <a:lnTo>
                    <a:pt x="106118" y="691263"/>
                  </a:lnTo>
                  <a:lnTo>
                    <a:pt x="1115948" y="32003"/>
                  </a:lnTo>
                  <a:lnTo>
                    <a:pt x="1095120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758951" y="3089148"/>
              <a:ext cx="2083435" cy="1163320"/>
            </a:xfrm>
            <a:custGeom>
              <a:avLst/>
              <a:gdLst/>
              <a:ahLst/>
              <a:cxnLst/>
              <a:rect l="l" t="t" r="r" b="b"/>
              <a:pathLst>
                <a:path w="2083435" h="1163320">
                  <a:moveTo>
                    <a:pt x="2083308" y="0"/>
                  </a:moveTo>
                  <a:lnTo>
                    <a:pt x="0" y="0"/>
                  </a:lnTo>
                  <a:lnTo>
                    <a:pt x="0" y="1162811"/>
                  </a:lnTo>
                  <a:lnTo>
                    <a:pt x="2083308" y="1162811"/>
                  </a:lnTo>
                  <a:lnTo>
                    <a:pt x="20833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110468" y="3159575"/>
              <a:ext cx="1383665" cy="798830"/>
            </a:xfrm>
            <a:custGeom>
              <a:avLst/>
              <a:gdLst/>
              <a:ahLst/>
              <a:cxnLst/>
              <a:rect l="l" t="t" r="r" b="b"/>
              <a:pathLst>
                <a:path w="1383664" h="798829">
                  <a:moveTo>
                    <a:pt x="0" y="456419"/>
                  </a:moveTo>
                  <a:lnTo>
                    <a:pt x="0" y="684617"/>
                  </a:lnTo>
                </a:path>
                <a:path w="1383664" h="798829">
                  <a:moveTo>
                    <a:pt x="27386" y="472225"/>
                  </a:moveTo>
                  <a:lnTo>
                    <a:pt x="27386" y="668803"/>
                  </a:lnTo>
                </a:path>
                <a:path w="1383664" h="798829">
                  <a:moveTo>
                    <a:pt x="0" y="684617"/>
                  </a:moveTo>
                  <a:lnTo>
                    <a:pt x="197648" y="798716"/>
                  </a:lnTo>
                </a:path>
                <a:path w="1383664" h="798829">
                  <a:moveTo>
                    <a:pt x="197648" y="798716"/>
                  </a:moveTo>
                  <a:lnTo>
                    <a:pt x="395289" y="684617"/>
                  </a:lnTo>
                </a:path>
                <a:path w="1383664" h="798829">
                  <a:moveTo>
                    <a:pt x="197648" y="767095"/>
                  </a:moveTo>
                  <a:lnTo>
                    <a:pt x="367903" y="668803"/>
                  </a:lnTo>
                </a:path>
                <a:path w="1383664" h="798829">
                  <a:moveTo>
                    <a:pt x="395289" y="684617"/>
                  </a:moveTo>
                  <a:lnTo>
                    <a:pt x="395289" y="456419"/>
                  </a:lnTo>
                </a:path>
                <a:path w="1383664" h="798829">
                  <a:moveTo>
                    <a:pt x="395289" y="456419"/>
                  </a:moveTo>
                  <a:lnTo>
                    <a:pt x="197648" y="342319"/>
                  </a:lnTo>
                </a:path>
                <a:path w="1383664" h="798829">
                  <a:moveTo>
                    <a:pt x="367903" y="472225"/>
                  </a:moveTo>
                  <a:lnTo>
                    <a:pt x="197648" y="373940"/>
                  </a:lnTo>
                </a:path>
                <a:path w="1383664" h="798829">
                  <a:moveTo>
                    <a:pt x="197648" y="342319"/>
                  </a:moveTo>
                  <a:lnTo>
                    <a:pt x="0" y="456419"/>
                  </a:lnTo>
                </a:path>
                <a:path w="1383664" h="798829">
                  <a:moveTo>
                    <a:pt x="395289" y="684617"/>
                  </a:moveTo>
                  <a:lnTo>
                    <a:pt x="592946" y="798716"/>
                  </a:lnTo>
                </a:path>
                <a:path w="1383664" h="798829">
                  <a:moveTo>
                    <a:pt x="592946" y="798716"/>
                  </a:moveTo>
                  <a:lnTo>
                    <a:pt x="790587" y="684617"/>
                  </a:lnTo>
                </a:path>
                <a:path w="1383664" h="798829">
                  <a:moveTo>
                    <a:pt x="790587" y="684617"/>
                  </a:moveTo>
                  <a:lnTo>
                    <a:pt x="790587" y="456419"/>
                  </a:lnTo>
                </a:path>
                <a:path w="1383664" h="798829">
                  <a:moveTo>
                    <a:pt x="790587" y="456419"/>
                  </a:moveTo>
                  <a:lnTo>
                    <a:pt x="988228" y="342320"/>
                  </a:lnTo>
                </a:path>
                <a:path w="1383664" h="798829">
                  <a:moveTo>
                    <a:pt x="988228" y="342320"/>
                  </a:moveTo>
                  <a:lnTo>
                    <a:pt x="1185869" y="456419"/>
                  </a:lnTo>
                </a:path>
                <a:path w="1383664" h="798829">
                  <a:moveTo>
                    <a:pt x="1015615" y="326475"/>
                  </a:moveTo>
                  <a:lnTo>
                    <a:pt x="1185869" y="424798"/>
                  </a:lnTo>
                </a:path>
                <a:path w="1383664" h="798829">
                  <a:moveTo>
                    <a:pt x="1185869" y="456419"/>
                  </a:moveTo>
                  <a:lnTo>
                    <a:pt x="1383510" y="342320"/>
                  </a:lnTo>
                </a:path>
                <a:path w="1383664" h="798829">
                  <a:moveTo>
                    <a:pt x="1383510" y="342320"/>
                  </a:moveTo>
                  <a:lnTo>
                    <a:pt x="1383510" y="114099"/>
                  </a:lnTo>
                </a:path>
                <a:path w="1383664" h="798829">
                  <a:moveTo>
                    <a:pt x="1356124" y="326475"/>
                  </a:moveTo>
                  <a:lnTo>
                    <a:pt x="1356124" y="129920"/>
                  </a:lnTo>
                </a:path>
                <a:path w="1383664" h="798829">
                  <a:moveTo>
                    <a:pt x="1383510" y="114099"/>
                  </a:moveTo>
                  <a:lnTo>
                    <a:pt x="1185869" y="0"/>
                  </a:lnTo>
                </a:path>
                <a:path w="1383664" h="798829">
                  <a:moveTo>
                    <a:pt x="1185869" y="0"/>
                  </a:moveTo>
                  <a:lnTo>
                    <a:pt x="988228" y="114099"/>
                  </a:lnTo>
                </a:path>
                <a:path w="1383664" h="798829">
                  <a:moveTo>
                    <a:pt x="1185869" y="31643"/>
                  </a:moveTo>
                  <a:lnTo>
                    <a:pt x="1015615" y="129920"/>
                  </a:lnTo>
                </a:path>
                <a:path w="1383664" h="798829">
                  <a:moveTo>
                    <a:pt x="988228" y="114099"/>
                  </a:moveTo>
                  <a:lnTo>
                    <a:pt x="988228" y="342320"/>
                  </a:lnTo>
                </a:path>
              </a:pathLst>
            </a:custGeom>
            <a:ln w="7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779872" y="3462090"/>
              <a:ext cx="164753" cy="87513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969069" y="3534360"/>
              <a:ext cx="141605" cy="81915"/>
            </a:xfrm>
            <a:custGeom>
              <a:avLst/>
              <a:gdLst/>
              <a:ahLst/>
              <a:cxnLst/>
              <a:rect l="l" t="t" r="r" b="b"/>
              <a:pathLst>
                <a:path w="141605" h="81914">
                  <a:moveTo>
                    <a:pt x="141399" y="81634"/>
                  </a:moveTo>
                  <a:lnTo>
                    <a:pt x="0" y="0"/>
                  </a:lnTo>
                </a:path>
              </a:pathLst>
            </a:custGeom>
            <a:ln w="7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/>
            <p:cNvSpPr/>
            <p:nvPr/>
          </p:nvSpPr>
          <p:spPr>
            <a:xfrm>
              <a:off x="1266491" y="4146669"/>
              <a:ext cx="165100" cy="87630"/>
            </a:xfrm>
            <a:custGeom>
              <a:avLst/>
              <a:gdLst/>
              <a:ahLst/>
              <a:cxnLst/>
              <a:rect l="l" t="t" r="r" b="b"/>
              <a:pathLst>
                <a:path w="165100" h="87629">
                  <a:moveTo>
                    <a:pt x="48275" y="0"/>
                  </a:moveTo>
                  <a:lnTo>
                    <a:pt x="11272" y="11919"/>
                  </a:lnTo>
                  <a:lnTo>
                    <a:pt x="0" y="52486"/>
                  </a:lnTo>
                  <a:lnTo>
                    <a:pt x="1573" y="59352"/>
                  </a:lnTo>
                  <a:lnTo>
                    <a:pt x="32444" y="87526"/>
                  </a:lnTo>
                  <a:lnTo>
                    <a:pt x="47757" y="87526"/>
                  </a:lnTo>
                  <a:lnTo>
                    <a:pt x="54604" y="85786"/>
                  </a:lnTo>
                  <a:lnTo>
                    <a:pt x="67301" y="78824"/>
                  </a:lnTo>
                  <a:lnTo>
                    <a:pt x="68138" y="77949"/>
                  </a:lnTo>
                  <a:lnTo>
                    <a:pt x="32079" y="77949"/>
                  </a:lnTo>
                  <a:lnTo>
                    <a:pt x="25201" y="75016"/>
                  </a:lnTo>
                  <a:lnTo>
                    <a:pt x="11500" y="45063"/>
                  </a:lnTo>
                  <a:lnTo>
                    <a:pt x="12035" y="36197"/>
                  </a:lnTo>
                  <a:lnTo>
                    <a:pt x="32596" y="9637"/>
                  </a:lnTo>
                  <a:lnTo>
                    <a:pt x="68136" y="9637"/>
                  </a:lnTo>
                  <a:lnTo>
                    <a:pt x="67856" y="9333"/>
                  </a:lnTo>
                  <a:lnTo>
                    <a:pt x="55312" y="1871"/>
                  </a:lnTo>
                  <a:lnTo>
                    <a:pt x="48275" y="0"/>
                  </a:lnTo>
                  <a:close/>
                </a:path>
                <a:path w="165100" h="87629">
                  <a:moveTo>
                    <a:pt x="68136" y="9637"/>
                  </a:moveTo>
                  <a:lnTo>
                    <a:pt x="46099" y="9637"/>
                  </a:lnTo>
                  <a:lnTo>
                    <a:pt x="51135" y="11052"/>
                  </a:lnTo>
                  <a:lnTo>
                    <a:pt x="60097" y="16704"/>
                  </a:lnTo>
                  <a:lnTo>
                    <a:pt x="63497" y="20689"/>
                  </a:lnTo>
                  <a:lnTo>
                    <a:pt x="68153" y="30956"/>
                  </a:lnTo>
                  <a:lnTo>
                    <a:pt x="69168" y="36197"/>
                  </a:lnTo>
                  <a:lnTo>
                    <a:pt x="69237" y="45063"/>
                  </a:lnTo>
                  <a:lnTo>
                    <a:pt x="68806" y="51549"/>
                  </a:lnTo>
                  <a:lnTo>
                    <a:pt x="48777" y="77949"/>
                  </a:lnTo>
                  <a:lnTo>
                    <a:pt x="68138" y="77949"/>
                  </a:lnTo>
                  <a:lnTo>
                    <a:pt x="72200" y="73699"/>
                  </a:lnTo>
                  <a:lnTo>
                    <a:pt x="79123" y="60159"/>
                  </a:lnTo>
                  <a:lnTo>
                    <a:pt x="80857" y="52486"/>
                  </a:lnTo>
                  <a:lnTo>
                    <a:pt x="80746" y="34932"/>
                  </a:lnTo>
                  <a:lnTo>
                    <a:pt x="79214" y="27878"/>
                  </a:lnTo>
                  <a:lnTo>
                    <a:pt x="72634" y="14536"/>
                  </a:lnTo>
                  <a:lnTo>
                    <a:pt x="68136" y="9637"/>
                  </a:lnTo>
                  <a:close/>
                </a:path>
                <a:path w="165100" h="87629">
                  <a:moveTo>
                    <a:pt x="109591" y="1506"/>
                  </a:moveTo>
                  <a:lnTo>
                    <a:pt x="98400" y="1506"/>
                  </a:lnTo>
                  <a:lnTo>
                    <a:pt x="98400" y="86084"/>
                  </a:lnTo>
                  <a:lnTo>
                    <a:pt x="109591" y="86084"/>
                  </a:lnTo>
                  <a:lnTo>
                    <a:pt x="109591" y="46216"/>
                  </a:lnTo>
                  <a:lnTo>
                    <a:pt x="164760" y="46216"/>
                  </a:lnTo>
                  <a:lnTo>
                    <a:pt x="164760" y="36235"/>
                  </a:lnTo>
                  <a:lnTo>
                    <a:pt x="109591" y="36235"/>
                  </a:lnTo>
                  <a:lnTo>
                    <a:pt x="109591" y="1506"/>
                  </a:lnTo>
                  <a:close/>
                </a:path>
                <a:path w="165100" h="87629">
                  <a:moveTo>
                    <a:pt x="164760" y="46216"/>
                  </a:moveTo>
                  <a:lnTo>
                    <a:pt x="153562" y="46216"/>
                  </a:lnTo>
                  <a:lnTo>
                    <a:pt x="153562" y="86084"/>
                  </a:lnTo>
                  <a:lnTo>
                    <a:pt x="164760" y="86084"/>
                  </a:lnTo>
                  <a:lnTo>
                    <a:pt x="164760" y="46216"/>
                  </a:lnTo>
                  <a:close/>
                </a:path>
                <a:path w="165100" h="87629">
                  <a:moveTo>
                    <a:pt x="164760" y="1506"/>
                  </a:moveTo>
                  <a:lnTo>
                    <a:pt x="153562" y="1506"/>
                  </a:lnTo>
                  <a:lnTo>
                    <a:pt x="153562" y="36235"/>
                  </a:lnTo>
                  <a:lnTo>
                    <a:pt x="164760" y="36235"/>
                  </a:lnTo>
                  <a:lnTo>
                    <a:pt x="164760" y="1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308117" y="3958291"/>
              <a:ext cx="0" cy="174625"/>
            </a:xfrm>
            <a:custGeom>
              <a:avLst/>
              <a:gdLst/>
              <a:ahLst/>
              <a:cxnLst/>
              <a:rect l="l" t="t" r="r" b="b"/>
              <a:pathLst>
                <a:path w="0" h="174625">
                  <a:moveTo>
                    <a:pt x="0" y="0"/>
                  </a:moveTo>
                  <a:lnTo>
                    <a:pt x="0" y="174389"/>
                  </a:lnTo>
                </a:path>
              </a:pathLst>
            </a:custGeom>
            <a:ln w="73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2057050" y="3918471"/>
              <a:ext cx="165100" cy="87630"/>
            </a:xfrm>
            <a:custGeom>
              <a:avLst/>
              <a:gdLst/>
              <a:ahLst/>
              <a:cxnLst/>
              <a:rect l="l" t="t" r="r" b="b"/>
              <a:pathLst>
                <a:path w="165100" h="87629">
                  <a:moveTo>
                    <a:pt x="48341" y="0"/>
                  </a:moveTo>
                  <a:lnTo>
                    <a:pt x="11293" y="11919"/>
                  </a:lnTo>
                  <a:lnTo>
                    <a:pt x="0" y="52485"/>
                  </a:lnTo>
                  <a:lnTo>
                    <a:pt x="1632" y="59354"/>
                  </a:lnTo>
                  <a:lnTo>
                    <a:pt x="32442" y="87529"/>
                  </a:lnTo>
                  <a:lnTo>
                    <a:pt x="47809" y="87529"/>
                  </a:lnTo>
                  <a:lnTo>
                    <a:pt x="54655" y="85787"/>
                  </a:lnTo>
                  <a:lnTo>
                    <a:pt x="67360" y="78827"/>
                  </a:lnTo>
                  <a:lnTo>
                    <a:pt x="68191" y="77952"/>
                  </a:lnTo>
                  <a:lnTo>
                    <a:pt x="32137" y="77952"/>
                  </a:lnTo>
                  <a:lnTo>
                    <a:pt x="25215" y="75016"/>
                  </a:lnTo>
                  <a:lnTo>
                    <a:pt x="11521" y="45061"/>
                  </a:lnTo>
                  <a:lnTo>
                    <a:pt x="12062" y="36195"/>
                  </a:lnTo>
                  <a:lnTo>
                    <a:pt x="32594" y="9637"/>
                  </a:lnTo>
                  <a:lnTo>
                    <a:pt x="68173" y="9637"/>
                  </a:lnTo>
                  <a:lnTo>
                    <a:pt x="67892" y="9333"/>
                  </a:lnTo>
                  <a:lnTo>
                    <a:pt x="55340" y="1871"/>
                  </a:lnTo>
                  <a:lnTo>
                    <a:pt x="48341" y="0"/>
                  </a:lnTo>
                  <a:close/>
                </a:path>
                <a:path w="165100" h="87629">
                  <a:moveTo>
                    <a:pt x="68173" y="9637"/>
                  </a:moveTo>
                  <a:lnTo>
                    <a:pt x="46135" y="9637"/>
                  </a:lnTo>
                  <a:lnTo>
                    <a:pt x="51156" y="11052"/>
                  </a:lnTo>
                  <a:lnTo>
                    <a:pt x="60133" y="16704"/>
                  </a:lnTo>
                  <a:lnTo>
                    <a:pt x="63556" y="20689"/>
                  </a:lnTo>
                  <a:lnTo>
                    <a:pt x="65838" y="25824"/>
                  </a:lnTo>
                  <a:lnTo>
                    <a:pt x="68197" y="30958"/>
                  </a:lnTo>
                  <a:lnTo>
                    <a:pt x="69191" y="36195"/>
                  </a:lnTo>
                  <a:lnTo>
                    <a:pt x="69257" y="45061"/>
                  </a:lnTo>
                  <a:lnTo>
                    <a:pt x="68825" y="51550"/>
                  </a:lnTo>
                  <a:lnTo>
                    <a:pt x="48798" y="77952"/>
                  </a:lnTo>
                  <a:lnTo>
                    <a:pt x="68191" y="77952"/>
                  </a:lnTo>
                  <a:lnTo>
                    <a:pt x="72229" y="73700"/>
                  </a:lnTo>
                  <a:lnTo>
                    <a:pt x="75728" y="66930"/>
                  </a:lnTo>
                  <a:lnTo>
                    <a:pt x="79151" y="60160"/>
                  </a:lnTo>
                  <a:lnTo>
                    <a:pt x="80901" y="52485"/>
                  </a:lnTo>
                  <a:lnTo>
                    <a:pt x="80787" y="34931"/>
                  </a:lnTo>
                  <a:lnTo>
                    <a:pt x="79227" y="27878"/>
                  </a:lnTo>
                  <a:lnTo>
                    <a:pt x="72685" y="14536"/>
                  </a:lnTo>
                  <a:lnTo>
                    <a:pt x="68173" y="9637"/>
                  </a:lnTo>
                  <a:close/>
                </a:path>
                <a:path w="165100" h="87629">
                  <a:moveTo>
                    <a:pt x="109657" y="1506"/>
                  </a:moveTo>
                  <a:lnTo>
                    <a:pt x="98398" y="1506"/>
                  </a:lnTo>
                  <a:lnTo>
                    <a:pt x="98398" y="86083"/>
                  </a:lnTo>
                  <a:lnTo>
                    <a:pt x="109657" y="86083"/>
                  </a:lnTo>
                  <a:lnTo>
                    <a:pt x="109657" y="46217"/>
                  </a:lnTo>
                  <a:lnTo>
                    <a:pt x="164811" y="46217"/>
                  </a:lnTo>
                  <a:lnTo>
                    <a:pt x="164811" y="36237"/>
                  </a:lnTo>
                  <a:lnTo>
                    <a:pt x="109657" y="36237"/>
                  </a:lnTo>
                  <a:lnTo>
                    <a:pt x="109657" y="1506"/>
                  </a:lnTo>
                  <a:close/>
                </a:path>
                <a:path w="165100" h="87629">
                  <a:moveTo>
                    <a:pt x="164811" y="46217"/>
                  </a:moveTo>
                  <a:lnTo>
                    <a:pt x="153628" y="46217"/>
                  </a:lnTo>
                  <a:lnTo>
                    <a:pt x="153628" y="86083"/>
                  </a:lnTo>
                  <a:lnTo>
                    <a:pt x="164811" y="86083"/>
                  </a:lnTo>
                  <a:lnTo>
                    <a:pt x="164811" y="46217"/>
                  </a:lnTo>
                  <a:close/>
                </a:path>
                <a:path w="165100" h="87629">
                  <a:moveTo>
                    <a:pt x="164811" y="1506"/>
                  </a:moveTo>
                  <a:lnTo>
                    <a:pt x="153628" y="1506"/>
                  </a:lnTo>
                  <a:lnTo>
                    <a:pt x="153628" y="36237"/>
                  </a:lnTo>
                  <a:lnTo>
                    <a:pt x="164811" y="36237"/>
                  </a:lnTo>
                  <a:lnTo>
                    <a:pt x="164811" y="1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1901056" y="3844192"/>
              <a:ext cx="149860" cy="86995"/>
            </a:xfrm>
            <a:custGeom>
              <a:avLst/>
              <a:gdLst/>
              <a:ahLst/>
              <a:cxnLst/>
              <a:rect l="l" t="t" r="r" b="b"/>
              <a:pathLst>
                <a:path w="149860" h="86995">
                  <a:moveTo>
                    <a:pt x="0" y="0"/>
                  </a:moveTo>
                  <a:lnTo>
                    <a:pt x="149714" y="86433"/>
                  </a:lnTo>
                </a:path>
              </a:pathLst>
            </a:custGeom>
            <a:ln w="7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1661765" y="3462090"/>
              <a:ext cx="81280" cy="87630"/>
            </a:xfrm>
            <a:custGeom>
              <a:avLst/>
              <a:gdLst/>
              <a:ahLst/>
              <a:cxnLst/>
              <a:rect l="l" t="t" r="r" b="b"/>
              <a:pathLst>
                <a:path w="81280" h="87629">
                  <a:moveTo>
                    <a:pt x="48267" y="0"/>
                  </a:moveTo>
                  <a:lnTo>
                    <a:pt x="11295" y="11866"/>
                  </a:lnTo>
                  <a:lnTo>
                    <a:pt x="0" y="52470"/>
                  </a:lnTo>
                  <a:lnTo>
                    <a:pt x="1557" y="59339"/>
                  </a:lnTo>
                  <a:lnTo>
                    <a:pt x="4829" y="65994"/>
                  </a:lnTo>
                  <a:lnTo>
                    <a:pt x="8024" y="72643"/>
                  </a:lnTo>
                  <a:lnTo>
                    <a:pt x="12816" y="77899"/>
                  </a:lnTo>
                  <a:lnTo>
                    <a:pt x="25369" y="85589"/>
                  </a:lnTo>
                  <a:lnTo>
                    <a:pt x="32444" y="87513"/>
                  </a:lnTo>
                  <a:lnTo>
                    <a:pt x="47811" y="87513"/>
                  </a:lnTo>
                  <a:lnTo>
                    <a:pt x="54657" y="85772"/>
                  </a:lnTo>
                  <a:lnTo>
                    <a:pt x="67286" y="78812"/>
                  </a:lnTo>
                  <a:lnTo>
                    <a:pt x="68129" y="77937"/>
                  </a:lnTo>
                  <a:lnTo>
                    <a:pt x="32063" y="77937"/>
                  </a:lnTo>
                  <a:lnTo>
                    <a:pt x="25217" y="75001"/>
                  </a:lnTo>
                  <a:lnTo>
                    <a:pt x="11523" y="45046"/>
                  </a:lnTo>
                  <a:lnTo>
                    <a:pt x="12053" y="36176"/>
                  </a:lnTo>
                  <a:lnTo>
                    <a:pt x="32596" y="9660"/>
                  </a:lnTo>
                  <a:lnTo>
                    <a:pt x="68242" y="9660"/>
                  </a:lnTo>
                  <a:lnTo>
                    <a:pt x="67894" y="9280"/>
                  </a:lnTo>
                  <a:lnTo>
                    <a:pt x="55342" y="1825"/>
                  </a:lnTo>
                  <a:lnTo>
                    <a:pt x="48267" y="0"/>
                  </a:lnTo>
                  <a:close/>
                </a:path>
                <a:path w="81280" h="87629">
                  <a:moveTo>
                    <a:pt x="68242" y="9660"/>
                  </a:moveTo>
                  <a:lnTo>
                    <a:pt x="46137" y="9660"/>
                  </a:lnTo>
                  <a:lnTo>
                    <a:pt x="51158" y="11029"/>
                  </a:lnTo>
                  <a:lnTo>
                    <a:pt x="60135" y="16658"/>
                  </a:lnTo>
                  <a:lnTo>
                    <a:pt x="69259" y="45046"/>
                  </a:lnTo>
                  <a:lnTo>
                    <a:pt x="68827" y="51535"/>
                  </a:lnTo>
                  <a:lnTo>
                    <a:pt x="48800" y="77937"/>
                  </a:lnTo>
                  <a:lnTo>
                    <a:pt x="68129" y="77937"/>
                  </a:lnTo>
                  <a:lnTo>
                    <a:pt x="72230" y="73685"/>
                  </a:lnTo>
                  <a:lnTo>
                    <a:pt x="75654" y="66915"/>
                  </a:lnTo>
                  <a:lnTo>
                    <a:pt x="79153" y="60145"/>
                  </a:lnTo>
                  <a:lnTo>
                    <a:pt x="80903" y="52470"/>
                  </a:lnTo>
                  <a:lnTo>
                    <a:pt x="80789" y="34916"/>
                  </a:lnTo>
                  <a:lnTo>
                    <a:pt x="79229" y="27840"/>
                  </a:lnTo>
                  <a:lnTo>
                    <a:pt x="75958" y="21222"/>
                  </a:lnTo>
                  <a:lnTo>
                    <a:pt x="72687" y="14528"/>
                  </a:lnTo>
                  <a:lnTo>
                    <a:pt x="68242" y="96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1505758" y="3532451"/>
              <a:ext cx="395605" cy="83820"/>
            </a:xfrm>
            <a:custGeom>
              <a:avLst/>
              <a:gdLst/>
              <a:ahLst/>
              <a:cxnLst/>
              <a:rect l="l" t="t" r="r" b="b"/>
              <a:pathLst>
                <a:path w="395605" h="83820">
                  <a:moveTo>
                    <a:pt x="395297" y="83543"/>
                  </a:moveTo>
                  <a:lnTo>
                    <a:pt x="250908" y="205"/>
                  </a:lnTo>
                </a:path>
                <a:path w="395605" h="83820">
                  <a:moveTo>
                    <a:pt x="0" y="83543"/>
                  </a:moveTo>
                  <a:lnTo>
                    <a:pt x="144708" y="0"/>
                  </a:lnTo>
                </a:path>
              </a:pathLst>
            </a:custGeom>
            <a:ln w="7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/>
            <p:cNvSpPr/>
            <p:nvPr/>
          </p:nvSpPr>
          <p:spPr>
            <a:xfrm>
              <a:off x="2650042" y="3119793"/>
              <a:ext cx="165100" cy="87630"/>
            </a:xfrm>
            <a:custGeom>
              <a:avLst/>
              <a:gdLst/>
              <a:ahLst/>
              <a:cxnLst/>
              <a:rect l="l" t="t" r="r" b="b"/>
              <a:pathLst>
                <a:path w="165100" h="87630">
                  <a:moveTo>
                    <a:pt x="48272" y="0"/>
                  </a:moveTo>
                  <a:lnTo>
                    <a:pt x="11224" y="11866"/>
                  </a:lnTo>
                  <a:lnTo>
                    <a:pt x="0" y="52485"/>
                  </a:lnTo>
                  <a:lnTo>
                    <a:pt x="1562" y="59331"/>
                  </a:lnTo>
                  <a:lnTo>
                    <a:pt x="32449" y="87475"/>
                  </a:lnTo>
                  <a:lnTo>
                    <a:pt x="47739" y="87475"/>
                  </a:lnTo>
                  <a:lnTo>
                    <a:pt x="54586" y="85802"/>
                  </a:lnTo>
                  <a:lnTo>
                    <a:pt x="67291" y="78804"/>
                  </a:lnTo>
                  <a:lnTo>
                    <a:pt x="68090" y="77967"/>
                  </a:lnTo>
                  <a:lnTo>
                    <a:pt x="32068" y="77967"/>
                  </a:lnTo>
                  <a:lnTo>
                    <a:pt x="25145" y="75001"/>
                  </a:lnTo>
                  <a:lnTo>
                    <a:pt x="11452" y="45031"/>
                  </a:lnTo>
                  <a:lnTo>
                    <a:pt x="11993" y="36176"/>
                  </a:lnTo>
                  <a:lnTo>
                    <a:pt x="32601" y="9660"/>
                  </a:lnTo>
                  <a:lnTo>
                    <a:pt x="68170" y="9660"/>
                  </a:lnTo>
                  <a:lnTo>
                    <a:pt x="67823" y="9280"/>
                  </a:lnTo>
                  <a:lnTo>
                    <a:pt x="55271" y="1825"/>
                  </a:lnTo>
                  <a:lnTo>
                    <a:pt x="48272" y="0"/>
                  </a:lnTo>
                  <a:close/>
                </a:path>
                <a:path w="165100" h="87630">
                  <a:moveTo>
                    <a:pt x="68170" y="9660"/>
                  </a:moveTo>
                  <a:lnTo>
                    <a:pt x="46066" y="9660"/>
                  </a:lnTo>
                  <a:lnTo>
                    <a:pt x="51087" y="11029"/>
                  </a:lnTo>
                  <a:lnTo>
                    <a:pt x="60064" y="16658"/>
                  </a:lnTo>
                  <a:lnTo>
                    <a:pt x="63487" y="20689"/>
                  </a:lnTo>
                  <a:lnTo>
                    <a:pt x="65769" y="25786"/>
                  </a:lnTo>
                  <a:lnTo>
                    <a:pt x="68127" y="30958"/>
                  </a:lnTo>
                  <a:lnTo>
                    <a:pt x="69118" y="36176"/>
                  </a:lnTo>
                  <a:lnTo>
                    <a:pt x="69189" y="45031"/>
                  </a:lnTo>
                  <a:lnTo>
                    <a:pt x="68767" y="51514"/>
                  </a:lnTo>
                  <a:lnTo>
                    <a:pt x="48728" y="77967"/>
                  </a:lnTo>
                  <a:lnTo>
                    <a:pt x="68090" y="77967"/>
                  </a:lnTo>
                  <a:lnTo>
                    <a:pt x="72159" y="73708"/>
                  </a:lnTo>
                  <a:lnTo>
                    <a:pt x="75659" y="66938"/>
                  </a:lnTo>
                  <a:lnTo>
                    <a:pt x="79082" y="60168"/>
                  </a:lnTo>
                  <a:lnTo>
                    <a:pt x="80832" y="52485"/>
                  </a:lnTo>
                  <a:lnTo>
                    <a:pt x="80713" y="34907"/>
                  </a:lnTo>
                  <a:lnTo>
                    <a:pt x="79158" y="27840"/>
                  </a:lnTo>
                  <a:lnTo>
                    <a:pt x="75887" y="21222"/>
                  </a:lnTo>
                  <a:lnTo>
                    <a:pt x="72616" y="14528"/>
                  </a:lnTo>
                  <a:lnTo>
                    <a:pt x="68170" y="9660"/>
                  </a:lnTo>
                  <a:close/>
                </a:path>
                <a:path w="165100" h="87630">
                  <a:moveTo>
                    <a:pt x="109588" y="1521"/>
                  </a:moveTo>
                  <a:lnTo>
                    <a:pt x="98405" y="1521"/>
                  </a:lnTo>
                  <a:lnTo>
                    <a:pt x="98405" y="86106"/>
                  </a:lnTo>
                  <a:lnTo>
                    <a:pt x="109588" y="86106"/>
                  </a:lnTo>
                  <a:lnTo>
                    <a:pt x="109588" y="46172"/>
                  </a:lnTo>
                  <a:lnTo>
                    <a:pt x="164742" y="46172"/>
                  </a:lnTo>
                  <a:lnTo>
                    <a:pt x="164742" y="36207"/>
                  </a:lnTo>
                  <a:lnTo>
                    <a:pt x="109588" y="36207"/>
                  </a:lnTo>
                  <a:lnTo>
                    <a:pt x="109588" y="1521"/>
                  </a:lnTo>
                  <a:close/>
                </a:path>
                <a:path w="165100" h="87630">
                  <a:moveTo>
                    <a:pt x="164742" y="46172"/>
                  </a:moveTo>
                  <a:lnTo>
                    <a:pt x="153559" y="46172"/>
                  </a:lnTo>
                  <a:lnTo>
                    <a:pt x="153559" y="86106"/>
                  </a:lnTo>
                  <a:lnTo>
                    <a:pt x="164742" y="86106"/>
                  </a:lnTo>
                  <a:lnTo>
                    <a:pt x="164742" y="46172"/>
                  </a:lnTo>
                  <a:close/>
                </a:path>
                <a:path w="165100" h="87630">
                  <a:moveTo>
                    <a:pt x="164742" y="1521"/>
                  </a:moveTo>
                  <a:lnTo>
                    <a:pt x="153559" y="1521"/>
                  </a:lnTo>
                  <a:lnTo>
                    <a:pt x="153559" y="36207"/>
                  </a:lnTo>
                  <a:lnTo>
                    <a:pt x="164742" y="36207"/>
                  </a:lnTo>
                  <a:lnTo>
                    <a:pt x="164742" y="152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2493979" y="3190154"/>
              <a:ext cx="144780" cy="83820"/>
            </a:xfrm>
            <a:custGeom>
              <a:avLst/>
              <a:gdLst/>
              <a:ahLst/>
              <a:cxnLst/>
              <a:rect l="l" t="t" r="r" b="b"/>
              <a:pathLst>
                <a:path w="144780" h="83820">
                  <a:moveTo>
                    <a:pt x="0" y="83520"/>
                  </a:moveTo>
                  <a:lnTo>
                    <a:pt x="144693" y="0"/>
                  </a:lnTo>
                </a:path>
              </a:pathLst>
            </a:custGeom>
            <a:ln w="7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/>
            <p:cNvSpPr/>
            <p:nvPr/>
          </p:nvSpPr>
          <p:spPr>
            <a:xfrm>
              <a:off x="2650047" y="3576174"/>
              <a:ext cx="165100" cy="87630"/>
            </a:xfrm>
            <a:custGeom>
              <a:avLst/>
              <a:gdLst/>
              <a:ahLst/>
              <a:cxnLst/>
              <a:rect l="l" t="t" r="r" b="b"/>
              <a:pathLst>
                <a:path w="165100" h="87629">
                  <a:moveTo>
                    <a:pt x="48267" y="0"/>
                  </a:moveTo>
                  <a:lnTo>
                    <a:pt x="11219" y="11919"/>
                  </a:lnTo>
                  <a:lnTo>
                    <a:pt x="0" y="52485"/>
                  </a:lnTo>
                  <a:lnTo>
                    <a:pt x="1557" y="59354"/>
                  </a:lnTo>
                  <a:lnTo>
                    <a:pt x="32444" y="87529"/>
                  </a:lnTo>
                  <a:lnTo>
                    <a:pt x="47735" y="87529"/>
                  </a:lnTo>
                  <a:lnTo>
                    <a:pt x="54581" y="85787"/>
                  </a:lnTo>
                  <a:lnTo>
                    <a:pt x="67286" y="78827"/>
                  </a:lnTo>
                  <a:lnTo>
                    <a:pt x="68116" y="77952"/>
                  </a:lnTo>
                  <a:lnTo>
                    <a:pt x="32063" y="77952"/>
                  </a:lnTo>
                  <a:lnTo>
                    <a:pt x="25140" y="75016"/>
                  </a:lnTo>
                  <a:lnTo>
                    <a:pt x="11447" y="45061"/>
                  </a:lnTo>
                  <a:lnTo>
                    <a:pt x="11988" y="36195"/>
                  </a:lnTo>
                  <a:lnTo>
                    <a:pt x="32596" y="9637"/>
                  </a:lnTo>
                  <a:lnTo>
                    <a:pt x="68098" y="9637"/>
                  </a:lnTo>
                  <a:lnTo>
                    <a:pt x="67818" y="9333"/>
                  </a:lnTo>
                  <a:lnTo>
                    <a:pt x="55266" y="1871"/>
                  </a:lnTo>
                  <a:lnTo>
                    <a:pt x="48267" y="0"/>
                  </a:lnTo>
                  <a:close/>
                </a:path>
                <a:path w="165100" h="87629">
                  <a:moveTo>
                    <a:pt x="68098" y="9637"/>
                  </a:moveTo>
                  <a:lnTo>
                    <a:pt x="46061" y="9637"/>
                  </a:lnTo>
                  <a:lnTo>
                    <a:pt x="51082" y="11052"/>
                  </a:lnTo>
                  <a:lnTo>
                    <a:pt x="60059" y="16704"/>
                  </a:lnTo>
                  <a:lnTo>
                    <a:pt x="63482" y="20689"/>
                  </a:lnTo>
                  <a:lnTo>
                    <a:pt x="65764" y="25824"/>
                  </a:lnTo>
                  <a:lnTo>
                    <a:pt x="68122" y="30958"/>
                  </a:lnTo>
                  <a:lnTo>
                    <a:pt x="69117" y="36195"/>
                  </a:lnTo>
                  <a:lnTo>
                    <a:pt x="69185" y="45061"/>
                  </a:lnTo>
                  <a:lnTo>
                    <a:pt x="68762" y="51550"/>
                  </a:lnTo>
                  <a:lnTo>
                    <a:pt x="48723" y="77952"/>
                  </a:lnTo>
                  <a:lnTo>
                    <a:pt x="68116" y="77952"/>
                  </a:lnTo>
                  <a:lnTo>
                    <a:pt x="72154" y="73700"/>
                  </a:lnTo>
                  <a:lnTo>
                    <a:pt x="75654" y="66930"/>
                  </a:lnTo>
                  <a:lnTo>
                    <a:pt x="79077" y="60160"/>
                  </a:lnTo>
                  <a:lnTo>
                    <a:pt x="80827" y="52485"/>
                  </a:lnTo>
                  <a:lnTo>
                    <a:pt x="80713" y="34931"/>
                  </a:lnTo>
                  <a:lnTo>
                    <a:pt x="79153" y="27878"/>
                  </a:lnTo>
                  <a:lnTo>
                    <a:pt x="72611" y="14536"/>
                  </a:lnTo>
                  <a:lnTo>
                    <a:pt x="68098" y="9637"/>
                  </a:lnTo>
                  <a:close/>
                </a:path>
                <a:path w="165100" h="87629">
                  <a:moveTo>
                    <a:pt x="109583" y="1506"/>
                  </a:moveTo>
                  <a:lnTo>
                    <a:pt x="98400" y="1506"/>
                  </a:lnTo>
                  <a:lnTo>
                    <a:pt x="98400" y="86083"/>
                  </a:lnTo>
                  <a:lnTo>
                    <a:pt x="109583" y="86083"/>
                  </a:lnTo>
                  <a:lnTo>
                    <a:pt x="109583" y="46217"/>
                  </a:lnTo>
                  <a:lnTo>
                    <a:pt x="164737" y="46217"/>
                  </a:lnTo>
                  <a:lnTo>
                    <a:pt x="164737" y="36237"/>
                  </a:lnTo>
                  <a:lnTo>
                    <a:pt x="109583" y="36237"/>
                  </a:lnTo>
                  <a:lnTo>
                    <a:pt x="109583" y="1506"/>
                  </a:lnTo>
                  <a:close/>
                </a:path>
                <a:path w="165100" h="87629">
                  <a:moveTo>
                    <a:pt x="164737" y="46217"/>
                  </a:moveTo>
                  <a:lnTo>
                    <a:pt x="153554" y="46217"/>
                  </a:lnTo>
                  <a:lnTo>
                    <a:pt x="153554" y="86083"/>
                  </a:lnTo>
                  <a:lnTo>
                    <a:pt x="164737" y="86083"/>
                  </a:lnTo>
                  <a:lnTo>
                    <a:pt x="164737" y="46217"/>
                  </a:lnTo>
                  <a:close/>
                </a:path>
                <a:path w="165100" h="87629">
                  <a:moveTo>
                    <a:pt x="164737" y="1506"/>
                  </a:moveTo>
                  <a:lnTo>
                    <a:pt x="153554" y="1506"/>
                  </a:lnTo>
                  <a:lnTo>
                    <a:pt x="153554" y="36237"/>
                  </a:lnTo>
                  <a:lnTo>
                    <a:pt x="164737" y="36237"/>
                  </a:lnTo>
                  <a:lnTo>
                    <a:pt x="164737" y="150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2493979" y="3501895"/>
              <a:ext cx="149860" cy="86995"/>
            </a:xfrm>
            <a:custGeom>
              <a:avLst/>
              <a:gdLst/>
              <a:ahLst/>
              <a:cxnLst/>
              <a:rect l="l" t="t" r="r" b="b"/>
              <a:pathLst>
                <a:path w="149860" h="86995">
                  <a:moveTo>
                    <a:pt x="0" y="0"/>
                  </a:moveTo>
                  <a:lnTo>
                    <a:pt x="149714" y="86433"/>
                  </a:lnTo>
                </a:path>
              </a:pathLst>
            </a:custGeom>
            <a:ln w="730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3631438" y="2828035"/>
            <a:ext cx="5030470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prevent renal calcium crystallization </a:t>
            </a:r>
            <a:r>
              <a:rPr dirty="0" sz="1800" spc="-5" i="1">
                <a:latin typeface="Arial"/>
                <a:cs typeface="Arial"/>
              </a:rPr>
              <a:t>in vivo </a:t>
            </a:r>
            <a:r>
              <a:rPr dirty="0" sz="1800" spc="-5">
                <a:latin typeface="Arial"/>
                <a:cs typeface="Arial"/>
              </a:rPr>
              <a:t>and </a:t>
            </a:r>
            <a:r>
              <a:rPr dirty="0" sz="1800" spc="-5" i="1">
                <a:latin typeface="Arial"/>
                <a:cs typeface="Arial"/>
              </a:rPr>
              <a:t>in  </a:t>
            </a:r>
            <a:r>
              <a:rPr dirty="0" sz="1800" spc="-5" i="1">
                <a:latin typeface="Arial"/>
                <a:cs typeface="Arial"/>
              </a:rPr>
              <a:t>vitro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93547" y="2808732"/>
            <a:ext cx="3390900" cy="693420"/>
            <a:chOff x="193547" y="2808732"/>
            <a:chExt cx="3390900" cy="693420"/>
          </a:xfrm>
        </p:grpSpPr>
        <p:sp>
          <p:nvSpPr>
            <p:cNvPr id="33" name="object 33"/>
            <p:cNvSpPr/>
            <p:nvPr/>
          </p:nvSpPr>
          <p:spPr>
            <a:xfrm>
              <a:off x="2912364" y="2930652"/>
              <a:ext cx="672084" cy="571500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/>
            <p:cNvSpPr/>
            <p:nvPr/>
          </p:nvSpPr>
          <p:spPr>
            <a:xfrm>
              <a:off x="2971799" y="2970276"/>
              <a:ext cx="557784" cy="458724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/>
            <p:cNvSpPr/>
            <p:nvPr/>
          </p:nvSpPr>
          <p:spPr>
            <a:xfrm>
              <a:off x="193547" y="2808732"/>
              <a:ext cx="969289" cy="66293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/>
            <p:cNvSpPr/>
            <p:nvPr/>
          </p:nvSpPr>
          <p:spPr>
            <a:xfrm>
              <a:off x="295655" y="2900146"/>
              <a:ext cx="763524" cy="541045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37"/>
            <p:cNvSpPr/>
            <p:nvPr/>
          </p:nvSpPr>
          <p:spPr>
            <a:xfrm>
              <a:off x="252983" y="2848356"/>
              <a:ext cx="854963" cy="550163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8" name="object 38"/>
          <p:cNvSpPr txBox="1"/>
          <p:nvPr/>
        </p:nvSpPr>
        <p:spPr>
          <a:xfrm>
            <a:off x="464616" y="2985007"/>
            <a:ext cx="4318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73%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39" name="object 39"/>
          <p:cNvGrpSpPr/>
          <p:nvPr/>
        </p:nvGrpSpPr>
        <p:grpSpPr>
          <a:xfrm>
            <a:off x="3925570" y="3079991"/>
            <a:ext cx="2623820" cy="1178560"/>
            <a:chOff x="3925570" y="3079991"/>
            <a:chExt cx="2623820" cy="1178560"/>
          </a:xfrm>
        </p:grpSpPr>
        <p:sp>
          <p:nvSpPr>
            <p:cNvPr id="40" name="object 40"/>
            <p:cNvSpPr/>
            <p:nvPr/>
          </p:nvSpPr>
          <p:spPr>
            <a:xfrm>
              <a:off x="4911852" y="3079991"/>
              <a:ext cx="478548" cy="533412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4971288" y="3119627"/>
              <a:ext cx="364236" cy="420624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2" name="object 42"/>
            <p:cNvSpPr/>
            <p:nvPr/>
          </p:nvSpPr>
          <p:spPr>
            <a:xfrm>
              <a:off x="3931920" y="3584701"/>
              <a:ext cx="2611120" cy="667385"/>
            </a:xfrm>
            <a:custGeom>
              <a:avLst/>
              <a:gdLst/>
              <a:ahLst/>
              <a:cxnLst/>
              <a:rect l="l" t="t" r="r" b="b"/>
              <a:pathLst>
                <a:path w="2611120" h="667385">
                  <a:moveTo>
                    <a:pt x="2521712" y="0"/>
                  </a:moveTo>
                  <a:lnTo>
                    <a:pt x="2521712" y="44577"/>
                  </a:lnTo>
                  <a:lnTo>
                    <a:pt x="44450" y="44577"/>
                  </a:lnTo>
                  <a:lnTo>
                    <a:pt x="27164" y="48057"/>
                  </a:lnTo>
                  <a:lnTo>
                    <a:pt x="13033" y="57562"/>
                  </a:lnTo>
                  <a:lnTo>
                    <a:pt x="3498" y="71687"/>
                  </a:lnTo>
                  <a:lnTo>
                    <a:pt x="0" y="89027"/>
                  </a:lnTo>
                  <a:lnTo>
                    <a:pt x="0" y="622782"/>
                  </a:lnTo>
                  <a:lnTo>
                    <a:pt x="3498" y="640093"/>
                  </a:lnTo>
                  <a:lnTo>
                    <a:pt x="13033" y="654230"/>
                  </a:lnTo>
                  <a:lnTo>
                    <a:pt x="27164" y="663762"/>
                  </a:lnTo>
                  <a:lnTo>
                    <a:pt x="44450" y="667258"/>
                  </a:lnTo>
                  <a:lnTo>
                    <a:pt x="61789" y="663762"/>
                  </a:lnTo>
                  <a:lnTo>
                    <a:pt x="75914" y="654230"/>
                  </a:lnTo>
                  <a:lnTo>
                    <a:pt x="85419" y="640093"/>
                  </a:lnTo>
                  <a:lnTo>
                    <a:pt x="88900" y="622782"/>
                  </a:lnTo>
                  <a:lnTo>
                    <a:pt x="89026" y="578294"/>
                  </a:lnTo>
                  <a:lnTo>
                    <a:pt x="2566162" y="578294"/>
                  </a:lnTo>
                  <a:lnTo>
                    <a:pt x="2583447" y="574799"/>
                  </a:lnTo>
                  <a:lnTo>
                    <a:pt x="2597578" y="565267"/>
                  </a:lnTo>
                  <a:lnTo>
                    <a:pt x="2607113" y="551130"/>
                  </a:lnTo>
                  <a:lnTo>
                    <a:pt x="2610611" y="533819"/>
                  </a:lnTo>
                  <a:lnTo>
                    <a:pt x="2610611" y="133477"/>
                  </a:lnTo>
                  <a:lnTo>
                    <a:pt x="44450" y="133477"/>
                  </a:lnTo>
                  <a:lnTo>
                    <a:pt x="44450" y="89027"/>
                  </a:lnTo>
                  <a:lnTo>
                    <a:pt x="46208" y="80357"/>
                  </a:lnTo>
                  <a:lnTo>
                    <a:pt x="50990" y="73294"/>
                  </a:lnTo>
                  <a:lnTo>
                    <a:pt x="58058" y="68542"/>
                  </a:lnTo>
                  <a:lnTo>
                    <a:pt x="66675" y="66802"/>
                  </a:lnTo>
                  <a:lnTo>
                    <a:pt x="2610611" y="66802"/>
                  </a:lnTo>
                  <a:lnTo>
                    <a:pt x="2610611" y="44450"/>
                  </a:lnTo>
                  <a:lnTo>
                    <a:pt x="2566162" y="44450"/>
                  </a:lnTo>
                  <a:lnTo>
                    <a:pt x="2566162" y="22225"/>
                  </a:lnTo>
                  <a:lnTo>
                    <a:pt x="2543937" y="22225"/>
                  </a:lnTo>
                  <a:lnTo>
                    <a:pt x="2535267" y="20484"/>
                  </a:lnTo>
                  <a:lnTo>
                    <a:pt x="2528204" y="15732"/>
                  </a:lnTo>
                  <a:lnTo>
                    <a:pt x="2523452" y="8669"/>
                  </a:lnTo>
                  <a:lnTo>
                    <a:pt x="2521712" y="0"/>
                  </a:lnTo>
                  <a:close/>
                </a:path>
                <a:path w="2611120" h="667385">
                  <a:moveTo>
                    <a:pt x="2610611" y="66802"/>
                  </a:moveTo>
                  <a:lnTo>
                    <a:pt x="66675" y="66802"/>
                  </a:lnTo>
                  <a:lnTo>
                    <a:pt x="75344" y="68542"/>
                  </a:lnTo>
                  <a:lnTo>
                    <a:pt x="82407" y="73294"/>
                  </a:lnTo>
                  <a:lnTo>
                    <a:pt x="87159" y="80357"/>
                  </a:lnTo>
                  <a:lnTo>
                    <a:pt x="88900" y="89027"/>
                  </a:lnTo>
                  <a:lnTo>
                    <a:pt x="85419" y="106312"/>
                  </a:lnTo>
                  <a:lnTo>
                    <a:pt x="75914" y="120443"/>
                  </a:lnTo>
                  <a:lnTo>
                    <a:pt x="61789" y="129978"/>
                  </a:lnTo>
                  <a:lnTo>
                    <a:pt x="44450" y="133477"/>
                  </a:lnTo>
                  <a:lnTo>
                    <a:pt x="2610611" y="133477"/>
                  </a:lnTo>
                  <a:lnTo>
                    <a:pt x="2610611" y="66802"/>
                  </a:lnTo>
                  <a:close/>
                </a:path>
                <a:path w="2611120" h="667385">
                  <a:moveTo>
                    <a:pt x="2610611" y="0"/>
                  </a:moveTo>
                  <a:lnTo>
                    <a:pt x="2607113" y="17339"/>
                  </a:lnTo>
                  <a:lnTo>
                    <a:pt x="2597578" y="31464"/>
                  </a:lnTo>
                  <a:lnTo>
                    <a:pt x="2583447" y="40969"/>
                  </a:lnTo>
                  <a:lnTo>
                    <a:pt x="2566162" y="44450"/>
                  </a:lnTo>
                  <a:lnTo>
                    <a:pt x="2610611" y="44450"/>
                  </a:lnTo>
                  <a:lnTo>
                    <a:pt x="2610611" y="0"/>
                  </a:lnTo>
                  <a:close/>
                </a:path>
                <a:path w="2611120" h="667385">
                  <a:moveTo>
                    <a:pt x="2566162" y="0"/>
                  </a:moveTo>
                  <a:lnTo>
                    <a:pt x="2564403" y="8669"/>
                  </a:lnTo>
                  <a:lnTo>
                    <a:pt x="2559621" y="15732"/>
                  </a:lnTo>
                  <a:lnTo>
                    <a:pt x="2552553" y="20484"/>
                  </a:lnTo>
                  <a:lnTo>
                    <a:pt x="2543937" y="22225"/>
                  </a:lnTo>
                  <a:lnTo>
                    <a:pt x="2566162" y="22225"/>
                  </a:lnTo>
                  <a:lnTo>
                    <a:pt x="256616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3" name="object 43"/>
            <p:cNvSpPr/>
            <p:nvPr/>
          </p:nvSpPr>
          <p:spPr>
            <a:xfrm>
              <a:off x="3976370" y="3540251"/>
              <a:ext cx="2566670" cy="178435"/>
            </a:xfrm>
            <a:custGeom>
              <a:avLst/>
              <a:gdLst/>
              <a:ahLst/>
              <a:cxnLst/>
              <a:rect l="l" t="t" r="r" b="b"/>
              <a:pathLst>
                <a:path w="2566670" h="178435">
                  <a:moveTo>
                    <a:pt x="22225" y="111252"/>
                  </a:moveTo>
                  <a:lnTo>
                    <a:pt x="13608" y="112992"/>
                  </a:lnTo>
                  <a:lnTo>
                    <a:pt x="6540" y="117744"/>
                  </a:lnTo>
                  <a:lnTo>
                    <a:pt x="1758" y="124807"/>
                  </a:lnTo>
                  <a:lnTo>
                    <a:pt x="0" y="133477"/>
                  </a:lnTo>
                  <a:lnTo>
                    <a:pt x="0" y="177927"/>
                  </a:lnTo>
                  <a:lnTo>
                    <a:pt x="17339" y="174428"/>
                  </a:lnTo>
                  <a:lnTo>
                    <a:pt x="31464" y="164893"/>
                  </a:lnTo>
                  <a:lnTo>
                    <a:pt x="40969" y="150762"/>
                  </a:lnTo>
                  <a:lnTo>
                    <a:pt x="44450" y="133477"/>
                  </a:lnTo>
                  <a:lnTo>
                    <a:pt x="42709" y="124807"/>
                  </a:lnTo>
                  <a:lnTo>
                    <a:pt x="37957" y="117744"/>
                  </a:lnTo>
                  <a:lnTo>
                    <a:pt x="30894" y="112992"/>
                  </a:lnTo>
                  <a:lnTo>
                    <a:pt x="22225" y="111252"/>
                  </a:lnTo>
                  <a:close/>
                </a:path>
                <a:path w="2566670" h="178435">
                  <a:moveTo>
                    <a:pt x="2566161" y="44450"/>
                  </a:moveTo>
                  <a:lnTo>
                    <a:pt x="2521712" y="44450"/>
                  </a:lnTo>
                  <a:lnTo>
                    <a:pt x="2521712" y="89027"/>
                  </a:lnTo>
                  <a:lnTo>
                    <a:pt x="2538997" y="85526"/>
                  </a:lnTo>
                  <a:lnTo>
                    <a:pt x="2553128" y="75977"/>
                  </a:lnTo>
                  <a:lnTo>
                    <a:pt x="2562663" y="61809"/>
                  </a:lnTo>
                  <a:lnTo>
                    <a:pt x="2566161" y="44450"/>
                  </a:lnTo>
                  <a:close/>
                </a:path>
                <a:path w="2566670" h="178435">
                  <a:moveTo>
                    <a:pt x="2521712" y="0"/>
                  </a:moveTo>
                  <a:lnTo>
                    <a:pt x="2504372" y="3498"/>
                  </a:lnTo>
                  <a:lnTo>
                    <a:pt x="2490247" y="13033"/>
                  </a:lnTo>
                  <a:lnTo>
                    <a:pt x="2480742" y="27164"/>
                  </a:lnTo>
                  <a:lnTo>
                    <a:pt x="2477262" y="44450"/>
                  </a:lnTo>
                  <a:lnTo>
                    <a:pt x="2479002" y="53119"/>
                  </a:lnTo>
                  <a:lnTo>
                    <a:pt x="2483754" y="60182"/>
                  </a:lnTo>
                  <a:lnTo>
                    <a:pt x="2490817" y="64934"/>
                  </a:lnTo>
                  <a:lnTo>
                    <a:pt x="2499487" y="66675"/>
                  </a:lnTo>
                  <a:lnTo>
                    <a:pt x="2508103" y="64934"/>
                  </a:lnTo>
                  <a:lnTo>
                    <a:pt x="2515171" y="60182"/>
                  </a:lnTo>
                  <a:lnTo>
                    <a:pt x="2519953" y="53119"/>
                  </a:lnTo>
                  <a:lnTo>
                    <a:pt x="2521712" y="44450"/>
                  </a:lnTo>
                  <a:lnTo>
                    <a:pt x="2566161" y="44450"/>
                  </a:lnTo>
                  <a:lnTo>
                    <a:pt x="2562663" y="27164"/>
                  </a:lnTo>
                  <a:lnTo>
                    <a:pt x="2553128" y="13033"/>
                  </a:lnTo>
                  <a:lnTo>
                    <a:pt x="2538997" y="3498"/>
                  </a:lnTo>
                  <a:lnTo>
                    <a:pt x="2521712" y="0"/>
                  </a:lnTo>
                  <a:close/>
                </a:path>
              </a:pathLst>
            </a:custGeom>
            <a:solidFill>
              <a:srgbClr val="CDCDCD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4" name="object 44"/>
            <p:cNvSpPr/>
            <p:nvPr/>
          </p:nvSpPr>
          <p:spPr>
            <a:xfrm>
              <a:off x="3931920" y="3540251"/>
              <a:ext cx="2611120" cy="711835"/>
            </a:xfrm>
            <a:custGeom>
              <a:avLst/>
              <a:gdLst/>
              <a:ahLst/>
              <a:cxnLst/>
              <a:rect l="l" t="t" r="r" b="b"/>
              <a:pathLst>
                <a:path w="2611120" h="711835">
                  <a:moveTo>
                    <a:pt x="0" y="133477"/>
                  </a:moveTo>
                  <a:lnTo>
                    <a:pt x="3498" y="116137"/>
                  </a:lnTo>
                  <a:lnTo>
                    <a:pt x="13033" y="102012"/>
                  </a:lnTo>
                  <a:lnTo>
                    <a:pt x="27164" y="92507"/>
                  </a:lnTo>
                  <a:lnTo>
                    <a:pt x="44450" y="89027"/>
                  </a:lnTo>
                  <a:lnTo>
                    <a:pt x="2521712" y="89027"/>
                  </a:lnTo>
                  <a:lnTo>
                    <a:pt x="2521712" y="44450"/>
                  </a:lnTo>
                  <a:lnTo>
                    <a:pt x="2525192" y="27164"/>
                  </a:lnTo>
                  <a:lnTo>
                    <a:pt x="2534697" y="13033"/>
                  </a:lnTo>
                  <a:lnTo>
                    <a:pt x="2548822" y="3498"/>
                  </a:lnTo>
                  <a:lnTo>
                    <a:pt x="2566162" y="0"/>
                  </a:lnTo>
                  <a:lnTo>
                    <a:pt x="2583447" y="3498"/>
                  </a:lnTo>
                  <a:lnTo>
                    <a:pt x="2597578" y="13033"/>
                  </a:lnTo>
                  <a:lnTo>
                    <a:pt x="2607113" y="27164"/>
                  </a:lnTo>
                  <a:lnTo>
                    <a:pt x="2610611" y="44450"/>
                  </a:lnTo>
                  <a:lnTo>
                    <a:pt x="2610611" y="578256"/>
                  </a:lnTo>
                  <a:lnTo>
                    <a:pt x="2607113" y="595575"/>
                  </a:lnTo>
                  <a:lnTo>
                    <a:pt x="2597578" y="609715"/>
                  </a:lnTo>
                  <a:lnTo>
                    <a:pt x="2583447" y="619249"/>
                  </a:lnTo>
                  <a:lnTo>
                    <a:pt x="2566162" y="622744"/>
                  </a:lnTo>
                  <a:lnTo>
                    <a:pt x="89026" y="622744"/>
                  </a:lnTo>
                  <a:lnTo>
                    <a:pt x="89026" y="667232"/>
                  </a:lnTo>
                  <a:lnTo>
                    <a:pt x="85526" y="684543"/>
                  </a:lnTo>
                  <a:lnTo>
                    <a:pt x="75977" y="698680"/>
                  </a:lnTo>
                  <a:lnTo>
                    <a:pt x="61809" y="708212"/>
                  </a:lnTo>
                  <a:lnTo>
                    <a:pt x="44450" y="711708"/>
                  </a:lnTo>
                  <a:lnTo>
                    <a:pt x="27164" y="708212"/>
                  </a:lnTo>
                  <a:lnTo>
                    <a:pt x="13033" y="698680"/>
                  </a:lnTo>
                  <a:lnTo>
                    <a:pt x="3498" y="684543"/>
                  </a:lnTo>
                  <a:lnTo>
                    <a:pt x="0" y="667232"/>
                  </a:lnTo>
                  <a:lnTo>
                    <a:pt x="0" y="133477"/>
                  </a:lnTo>
                  <a:close/>
                </a:path>
                <a:path w="2611120" h="711835">
                  <a:moveTo>
                    <a:pt x="2521712" y="89027"/>
                  </a:moveTo>
                  <a:lnTo>
                    <a:pt x="2566162" y="89027"/>
                  </a:lnTo>
                  <a:lnTo>
                    <a:pt x="2583447" y="85526"/>
                  </a:lnTo>
                  <a:lnTo>
                    <a:pt x="2597578" y="75977"/>
                  </a:lnTo>
                  <a:lnTo>
                    <a:pt x="2607113" y="61809"/>
                  </a:lnTo>
                  <a:lnTo>
                    <a:pt x="2610611" y="44450"/>
                  </a:lnTo>
                </a:path>
                <a:path w="2611120" h="711835">
                  <a:moveTo>
                    <a:pt x="2566162" y="89027"/>
                  </a:moveTo>
                  <a:lnTo>
                    <a:pt x="2566162" y="44450"/>
                  </a:lnTo>
                  <a:lnTo>
                    <a:pt x="2564403" y="53119"/>
                  </a:lnTo>
                  <a:lnTo>
                    <a:pt x="2559621" y="60182"/>
                  </a:lnTo>
                  <a:lnTo>
                    <a:pt x="2552553" y="64934"/>
                  </a:lnTo>
                  <a:lnTo>
                    <a:pt x="2543937" y="66675"/>
                  </a:lnTo>
                  <a:lnTo>
                    <a:pt x="2535267" y="64934"/>
                  </a:lnTo>
                  <a:lnTo>
                    <a:pt x="2528204" y="60182"/>
                  </a:lnTo>
                  <a:lnTo>
                    <a:pt x="2523452" y="53119"/>
                  </a:lnTo>
                  <a:lnTo>
                    <a:pt x="2521712" y="44450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/>
            <p:cNvSpPr/>
            <p:nvPr/>
          </p:nvSpPr>
          <p:spPr>
            <a:xfrm>
              <a:off x="3925570" y="3645153"/>
              <a:ext cx="101600" cy="79375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/>
            <p:cNvSpPr/>
            <p:nvPr/>
          </p:nvSpPr>
          <p:spPr>
            <a:xfrm>
              <a:off x="4020947" y="3673728"/>
              <a:ext cx="0" cy="489584"/>
            </a:xfrm>
            <a:custGeom>
              <a:avLst/>
              <a:gdLst/>
              <a:ahLst/>
              <a:cxnLst/>
              <a:rect l="l" t="t" r="r" b="b"/>
              <a:pathLst>
                <a:path w="0" h="489585">
                  <a:moveTo>
                    <a:pt x="0" y="0"/>
                  </a:moveTo>
                  <a:lnTo>
                    <a:pt x="0" y="48926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7" name="object 47"/>
          <p:cNvSpPr txBox="1"/>
          <p:nvPr/>
        </p:nvSpPr>
        <p:spPr>
          <a:xfrm>
            <a:off x="4023159" y="3741216"/>
            <a:ext cx="2515235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065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Ca-Catechin Complex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48" name="object 48"/>
          <p:cNvGrpSpPr/>
          <p:nvPr/>
        </p:nvGrpSpPr>
        <p:grpSpPr>
          <a:xfrm>
            <a:off x="6566916" y="3572002"/>
            <a:ext cx="2440305" cy="532765"/>
            <a:chOff x="6566916" y="3572002"/>
            <a:chExt cx="2440305" cy="532765"/>
          </a:xfrm>
        </p:grpSpPr>
        <p:sp>
          <p:nvSpPr>
            <p:cNvPr id="49" name="object 49"/>
            <p:cNvSpPr/>
            <p:nvPr/>
          </p:nvSpPr>
          <p:spPr>
            <a:xfrm>
              <a:off x="6566916" y="3645408"/>
              <a:ext cx="573011" cy="449605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0" name="object 50"/>
            <p:cNvSpPr/>
            <p:nvPr/>
          </p:nvSpPr>
          <p:spPr>
            <a:xfrm>
              <a:off x="6626352" y="3685032"/>
              <a:ext cx="458724" cy="336804"/>
            </a:xfrm>
            <a:prstGeom prst="rect">
              <a:avLst/>
            </a:prstGeom>
            <a:blipFill>
              <a:blip r:embed="rId1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51" name="object 51"/>
            <p:cNvSpPr/>
            <p:nvPr/>
          </p:nvSpPr>
          <p:spPr>
            <a:xfrm>
              <a:off x="7167372" y="3578352"/>
              <a:ext cx="1833880" cy="520065"/>
            </a:xfrm>
            <a:custGeom>
              <a:avLst/>
              <a:gdLst/>
              <a:ahLst/>
              <a:cxnLst/>
              <a:rect l="l" t="t" r="r" b="b"/>
              <a:pathLst>
                <a:path w="1833879" h="520064">
                  <a:moveTo>
                    <a:pt x="1746757" y="0"/>
                  </a:moveTo>
                  <a:lnTo>
                    <a:pt x="86613" y="0"/>
                  </a:lnTo>
                  <a:lnTo>
                    <a:pt x="52881" y="6800"/>
                  </a:lnTo>
                  <a:lnTo>
                    <a:pt x="25352" y="25352"/>
                  </a:lnTo>
                  <a:lnTo>
                    <a:pt x="6800" y="52881"/>
                  </a:lnTo>
                  <a:lnTo>
                    <a:pt x="0" y="86614"/>
                  </a:lnTo>
                  <a:lnTo>
                    <a:pt x="0" y="433070"/>
                  </a:lnTo>
                  <a:lnTo>
                    <a:pt x="6800" y="466780"/>
                  </a:lnTo>
                  <a:lnTo>
                    <a:pt x="25352" y="494312"/>
                  </a:lnTo>
                  <a:lnTo>
                    <a:pt x="52881" y="512876"/>
                  </a:lnTo>
                  <a:lnTo>
                    <a:pt x="86613" y="519684"/>
                  </a:lnTo>
                  <a:lnTo>
                    <a:pt x="1746757" y="519684"/>
                  </a:lnTo>
                  <a:lnTo>
                    <a:pt x="1780490" y="512876"/>
                  </a:lnTo>
                  <a:lnTo>
                    <a:pt x="1808019" y="494312"/>
                  </a:lnTo>
                  <a:lnTo>
                    <a:pt x="1826571" y="466780"/>
                  </a:lnTo>
                  <a:lnTo>
                    <a:pt x="1833372" y="433070"/>
                  </a:lnTo>
                  <a:lnTo>
                    <a:pt x="1833372" y="86614"/>
                  </a:lnTo>
                  <a:lnTo>
                    <a:pt x="1826571" y="52881"/>
                  </a:lnTo>
                  <a:lnTo>
                    <a:pt x="1808019" y="25352"/>
                  </a:lnTo>
                  <a:lnTo>
                    <a:pt x="1780490" y="6800"/>
                  </a:lnTo>
                  <a:lnTo>
                    <a:pt x="174675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2" name="object 52"/>
            <p:cNvSpPr/>
            <p:nvPr/>
          </p:nvSpPr>
          <p:spPr>
            <a:xfrm>
              <a:off x="7167372" y="3578352"/>
              <a:ext cx="1833880" cy="520065"/>
            </a:xfrm>
            <a:custGeom>
              <a:avLst/>
              <a:gdLst/>
              <a:ahLst/>
              <a:cxnLst/>
              <a:rect l="l" t="t" r="r" b="b"/>
              <a:pathLst>
                <a:path w="1833879" h="520064">
                  <a:moveTo>
                    <a:pt x="0" y="86614"/>
                  </a:moveTo>
                  <a:lnTo>
                    <a:pt x="6800" y="52881"/>
                  </a:lnTo>
                  <a:lnTo>
                    <a:pt x="25352" y="25352"/>
                  </a:lnTo>
                  <a:lnTo>
                    <a:pt x="52881" y="6800"/>
                  </a:lnTo>
                  <a:lnTo>
                    <a:pt x="86613" y="0"/>
                  </a:lnTo>
                  <a:lnTo>
                    <a:pt x="1746757" y="0"/>
                  </a:lnTo>
                  <a:lnTo>
                    <a:pt x="1780490" y="6800"/>
                  </a:lnTo>
                  <a:lnTo>
                    <a:pt x="1808019" y="25352"/>
                  </a:lnTo>
                  <a:lnTo>
                    <a:pt x="1826571" y="52881"/>
                  </a:lnTo>
                  <a:lnTo>
                    <a:pt x="1833372" y="86614"/>
                  </a:lnTo>
                  <a:lnTo>
                    <a:pt x="1833372" y="433070"/>
                  </a:lnTo>
                  <a:lnTo>
                    <a:pt x="1826571" y="466780"/>
                  </a:lnTo>
                  <a:lnTo>
                    <a:pt x="1808019" y="494312"/>
                  </a:lnTo>
                  <a:lnTo>
                    <a:pt x="1780490" y="512876"/>
                  </a:lnTo>
                  <a:lnTo>
                    <a:pt x="1746757" y="519684"/>
                  </a:lnTo>
                  <a:lnTo>
                    <a:pt x="86613" y="519684"/>
                  </a:lnTo>
                  <a:lnTo>
                    <a:pt x="52881" y="512876"/>
                  </a:lnTo>
                  <a:lnTo>
                    <a:pt x="25352" y="494312"/>
                  </a:lnTo>
                  <a:lnTo>
                    <a:pt x="6800" y="466780"/>
                  </a:lnTo>
                  <a:lnTo>
                    <a:pt x="0" y="433070"/>
                  </a:lnTo>
                  <a:lnTo>
                    <a:pt x="0" y="86614"/>
                  </a:lnTo>
                  <a:close/>
                </a:path>
              </a:pathLst>
            </a:custGeom>
            <a:ln w="12700">
              <a:solidFill>
                <a:srgbClr val="2C2C89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3" name="object 53"/>
          <p:cNvSpPr txBox="1"/>
          <p:nvPr/>
        </p:nvSpPr>
        <p:spPr>
          <a:xfrm>
            <a:off x="7570469" y="3545789"/>
            <a:ext cx="1031240" cy="5753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Soluble</a:t>
            </a:r>
            <a:r>
              <a:rPr dirty="0" sz="1800" spc="-4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in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800" spc="-15">
                <a:latin typeface="Arial"/>
                <a:cs typeface="Arial"/>
              </a:rPr>
              <a:t>water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074035" marR="5080">
              <a:lnSpc>
                <a:spcPct val="100000"/>
              </a:lnSpc>
              <a:spcBef>
                <a:spcPts val="100"/>
              </a:spcBef>
            </a:pPr>
            <a:r>
              <a:rPr dirty="0"/>
              <a:t>The </a:t>
            </a:r>
            <a:r>
              <a:rPr dirty="0" spc="-5"/>
              <a:t>purpose </a:t>
            </a:r>
            <a:r>
              <a:rPr dirty="0"/>
              <a:t>of </a:t>
            </a:r>
            <a:r>
              <a:rPr dirty="0" spc="-5"/>
              <a:t>this study </a:t>
            </a:r>
            <a:r>
              <a:rPr dirty="0" spc="-15"/>
              <a:t>was </a:t>
            </a:r>
            <a:r>
              <a:rPr dirty="0"/>
              <a:t>to </a:t>
            </a:r>
            <a:r>
              <a:rPr dirty="0" spc="-5"/>
              <a:t>determine  the </a:t>
            </a:r>
            <a:r>
              <a:rPr dirty="0" spc="-10"/>
              <a:t>effect </a:t>
            </a:r>
            <a:r>
              <a:rPr dirty="0" spc="-5"/>
              <a:t>and activity </a:t>
            </a:r>
            <a:r>
              <a:rPr dirty="0"/>
              <a:t>of </a:t>
            </a:r>
            <a:r>
              <a:rPr dirty="0" spc="-5"/>
              <a:t>ethanol extract </a:t>
            </a:r>
            <a:r>
              <a:rPr dirty="0"/>
              <a:t>of  </a:t>
            </a:r>
            <a:r>
              <a:rPr dirty="0" spc="-5"/>
              <a:t>gambier leaves on </a:t>
            </a:r>
            <a:r>
              <a:rPr dirty="0"/>
              <a:t>the </a:t>
            </a:r>
            <a:r>
              <a:rPr dirty="0" spc="-5"/>
              <a:t>destruction </a:t>
            </a:r>
            <a:r>
              <a:rPr dirty="0"/>
              <a:t>of </a:t>
            </a:r>
            <a:r>
              <a:rPr dirty="0" spc="-5"/>
              <a:t>kidney  stones </a:t>
            </a:r>
            <a:r>
              <a:rPr dirty="0"/>
              <a:t>in </a:t>
            </a:r>
            <a:r>
              <a:rPr dirty="0" spc="-5"/>
              <a:t>vitro.</a:t>
            </a:r>
          </a:p>
        </p:txBody>
      </p:sp>
      <p:sp>
        <p:nvSpPr>
          <p:cNvPr id="3" name="object 3"/>
          <p:cNvSpPr/>
          <p:nvPr/>
        </p:nvSpPr>
        <p:spPr>
          <a:xfrm>
            <a:off x="6004559" y="59435"/>
            <a:ext cx="2839974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253353" y="172923"/>
            <a:ext cx="2332355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b="1">
                <a:latin typeface="Arial"/>
                <a:cs typeface="Arial"/>
              </a:rPr>
              <a:t>OBJECT</a:t>
            </a:r>
            <a:r>
              <a:rPr dirty="0" sz="3200" spc="-15" b="1">
                <a:latin typeface="Arial"/>
                <a:cs typeface="Arial"/>
              </a:rPr>
              <a:t>I</a:t>
            </a:r>
            <a:r>
              <a:rPr dirty="0" sz="3200" b="1">
                <a:latin typeface="Arial"/>
                <a:cs typeface="Arial"/>
              </a:rPr>
              <a:t>VE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140196" y="59435"/>
            <a:ext cx="2568702" cy="8999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389623" y="172923"/>
            <a:ext cx="2059939" cy="514350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5"/>
              <a:t>ME</a:t>
            </a:r>
            <a:r>
              <a:rPr dirty="0" sz="3200" spc="-15"/>
              <a:t>T</a:t>
            </a:r>
            <a:r>
              <a:rPr dirty="0" sz="3200"/>
              <a:t>HODS</a:t>
            </a:r>
            <a:endParaRPr sz="3200"/>
          </a:p>
        </p:txBody>
      </p:sp>
      <p:grpSp>
        <p:nvGrpSpPr>
          <p:cNvPr id="4" name="object 4"/>
          <p:cNvGrpSpPr/>
          <p:nvPr/>
        </p:nvGrpSpPr>
        <p:grpSpPr>
          <a:xfrm>
            <a:off x="1189989" y="615441"/>
            <a:ext cx="1195705" cy="1541780"/>
            <a:chOff x="1189989" y="615441"/>
            <a:chExt cx="1195705" cy="1541780"/>
          </a:xfrm>
        </p:grpSpPr>
        <p:sp>
          <p:nvSpPr>
            <p:cNvPr id="5" name="object 5"/>
            <p:cNvSpPr/>
            <p:nvPr/>
          </p:nvSpPr>
          <p:spPr>
            <a:xfrm>
              <a:off x="1333499" y="1449324"/>
              <a:ext cx="800100" cy="701040"/>
            </a:xfrm>
            <a:custGeom>
              <a:avLst/>
              <a:gdLst/>
              <a:ahLst/>
              <a:cxnLst/>
              <a:rect l="l" t="t" r="r" b="b"/>
              <a:pathLst>
                <a:path w="800100" h="701039">
                  <a:moveTo>
                    <a:pt x="230250" y="0"/>
                  </a:moveTo>
                  <a:lnTo>
                    <a:pt x="0" y="0"/>
                  </a:lnTo>
                  <a:lnTo>
                    <a:pt x="0" y="640842"/>
                  </a:lnTo>
                  <a:lnTo>
                    <a:pt x="549275" y="640842"/>
                  </a:lnTo>
                  <a:lnTo>
                    <a:pt x="549275" y="701039"/>
                  </a:lnTo>
                  <a:lnTo>
                    <a:pt x="800100" y="525780"/>
                  </a:lnTo>
                  <a:lnTo>
                    <a:pt x="549275" y="350520"/>
                  </a:lnTo>
                  <a:lnTo>
                    <a:pt x="549275" y="410717"/>
                  </a:lnTo>
                  <a:lnTo>
                    <a:pt x="230250" y="410717"/>
                  </a:lnTo>
                  <a:lnTo>
                    <a:pt x="230250" y="0"/>
                  </a:lnTo>
                  <a:close/>
                </a:path>
              </a:pathLst>
            </a:custGeom>
            <a:solidFill>
              <a:srgbClr val="BDBD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333499" y="1449324"/>
              <a:ext cx="800100" cy="701040"/>
            </a:xfrm>
            <a:custGeom>
              <a:avLst/>
              <a:gdLst/>
              <a:ahLst/>
              <a:cxnLst/>
              <a:rect l="l" t="t" r="r" b="b"/>
              <a:pathLst>
                <a:path w="800100" h="701039">
                  <a:moveTo>
                    <a:pt x="230250" y="0"/>
                  </a:moveTo>
                  <a:lnTo>
                    <a:pt x="230250" y="410717"/>
                  </a:lnTo>
                  <a:lnTo>
                    <a:pt x="549275" y="410717"/>
                  </a:lnTo>
                  <a:lnTo>
                    <a:pt x="549275" y="350520"/>
                  </a:lnTo>
                  <a:lnTo>
                    <a:pt x="800100" y="525780"/>
                  </a:lnTo>
                  <a:lnTo>
                    <a:pt x="549275" y="701039"/>
                  </a:lnTo>
                  <a:lnTo>
                    <a:pt x="549275" y="640842"/>
                  </a:lnTo>
                  <a:lnTo>
                    <a:pt x="0" y="640842"/>
                  </a:lnTo>
                  <a:lnTo>
                    <a:pt x="0" y="0"/>
                  </a:lnTo>
                  <a:lnTo>
                    <a:pt x="230250" y="0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1196339" y="621791"/>
              <a:ext cx="1183005" cy="828040"/>
            </a:xfrm>
            <a:custGeom>
              <a:avLst/>
              <a:gdLst/>
              <a:ahLst/>
              <a:cxnLst/>
              <a:rect l="l" t="t" r="r" b="b"/>
              <a:pathLst>
                <a:path w="1183005" h="828040">
                  <a:moveTo>
                    <a:pt x="1044702" y="0"/>
                  </a:moveTo>
                  <a:lnTo>
                    <a:pt x="137922" y="0"/>
                  </a:lnTo>
                  <a:lnTo>
                    <a:pt x="94331" y="7028"/>
                  </a:lnTo>
                  <a:lnTo>
                    <a:pt x="56471" y="26602"/>
                  </a:lnTo>
                  <a:lnTo>
                    <a:pt x="26613" y="56455"/>
                  </a:lnTo>
                  <a:lnTo>
                    <a:pt x="7032" y="94317"/>
                  </a:lnTo>
                  <a:lnTo>
                    <a:pt x="0" y="137922"/>
                  </a:lnTo>
                  <a:lnTo>
                    <a:pt x="0" y="689610"/>
                  </a:lnTo>
                  <a:lnTo>
                    <a:pt x="7032" y="733214"/>
                  </a:lnTo>
                  <a:lnTo>
                    <a:pt x="26613" y="771076"/>
                  </a:lnTo>
                  <a:lnTo>
                    <a:pt x="56471" y="800929"/>
                  </a:lnTo>
                  <a:lnTo>
                    <a:pt x="94331" y="820503"/>
                  </a:lnTo>
                  <a:lnTo>
                    <a:pt x="137922" y="827532"/>
                  </a:lnTo>
                  <a:lnTo>
                    <a:pt x="1044702" y="827532"/>
                  </a:lnTo>
                  <a:lnTo>
                    <a:pt x="1088306" y="820503"/>
                  </a:lnTo>
                  <a:lnTo>
                    <a:pt x="1126168" y="800929"/>
                  </a:lnTo>
                  <a:lnTo>
                    <a:pt x="1156021" y="771076"/>
                  </a:lnTo>
                  <a:lnTo>
                    <a:pt x="1175595" y="733214"/>
                  </a:lnTo>
                  <a:lnTo>
                    <a:pt x="1182623" y="689610"/>
                  </a:lnTo>
                  <a:lnTo>
                    <a:pt x="1182623" y="137922"/>
                  </a:lnTo>
                  <a:lnTo>
                    <a:pt x="1175595" y="94317"/>
                  </a:lnTo>
                  <a:lnTo>
                    <a:pt x="1156021" y="56455"/>
                  </a:lnTo>
                  <a:lnTo>
                    <a:pt x="1126168" y="26602"/>
                  </a:lnTo>
                  <a:lnTo>
                    <a:pt x="1088306" y="7028"/>
                  </a:lnTo>
                  <a:lnTo>
                    <a:pt x="1044702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1196339" y="621791"/>
              <a:ext cx="1183005" cy="828040"/>
            </a:xfrm>
            <a:custGeom>
              <a:avLst/>
              <a:gdLst/>
              <a:ahLst/>
              <a:cxnLst/>
              <a:rect l="l" t="t" r="r" b="b"/>
              <a:pathLst>
                <a:path w="1183005" h="828040">
                  <a:moveTo>
                    <a:pt x="0" y="137922"/>
                  </a:moveTo>
                  <a:lnTo>
                    <a:pt x="7032" y="94317"/>
                  </a:lnTo>
                  <a:lnTo>
                    <a:pt x="26613" y="56455"/>
                  </a:lnTo>
                  <a:lnTo>
                    <a:pt x="56471" y="26602"/>
                  </a:lnTo>
                  <a:lnTo>
                    <a:pt x="94331" y="7028"/>
                  </a:lnTo>
                  <a:lnTo>
                    <a:pt x="137922" y="0"/>
                  </a:lnTo>
                  <a:lnTo>
                    <a:pt x="1044702" y="0"/>
                  </a:lnTo>
                  <a:lnTo>
                    <a:pt x="1088306" y="7028"/>
                  </a:lnTo>
                  <a:lnTo>
                    <a:pt x="1126168" y="26602"/>
                  </a:lnTo>
                  <a:lnTo>
                    <a:pt x="1156021" y="56455"/>
                  </a:lnTo>
                  <a:lnTo>
                    <a:pt x="1175595" y="94317"/>
                  </a:lnTo>
                  <a:lnTo>
                    <a:pt x="1182623" y="137922"/>
                  </a:lnTo>
                  <a:lnTo>
                    <a:pt x="1182623" y="689610"/>
                  </a:lnTo>
                  <a:lnTo>
                    <a:pt x="1175595" y="733214"/>
                  </a:lnTo>
                  <a:lnTo>
                    <a:pt x="1156021" y="771076"/>
                  </a:lnTo>
                  <a:lnTo>
                    <a:pt x="1126168" y="800929"/>
                  </a:lnTo>
                  <a:lnTo>
                    <a:pt x="1088306" y="820503"/>
                  </a:lnTo>
                  <a:lnTo>
                    <a:pt x="1044702" y="827532"/>
                  </a:lnTo>
                  <a:lnTo>
                    <a:pt x="137922" y="827532"/>
                  </a:lnTo>
                  <a:lnTo>
                    <a:pt x="94331" y="820503"/>
                  </a:lnTo>
                  <a:lnTo>
                    <a:pt x="56471" y="800929"/>
                  </a:lnTo>
                  <a:lnTo>
                    <a:pt x="26613" y="771076"/>
                  </a:lnTo>
                  <a:lnTo>
                    <a:pt x="7032" y="733214"/>
                  </a:lnTo>
                  <a:lnTo>
                    <a:pt x="0" y="689610"/>
                  </a:lnTo>
                  <a:lnTo>
                    <a:pt x="0" y="137922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/>
          <p:cNvSpPr txBox="1"/>
          <p:nvPr/>
        </p:nvSpPr>
        <p:spPr>
          <a:xfrm>
            <a:off x="1323213" y="882777"/>
            <a:ext cx="92710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Ext</a:t>
            </a:r>
            <a:r>
              <a:rPr dirty="0" sz="1600" spc="-15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ac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ti</a:t>
            </a:r>
            <a:r>
              <a:rPr dirty="0" sz="1600" spc="-5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169922" y="1545082"/>
            <a:ext cx="1195705" cy="1543050"/>
            <a:chOff x="2169922" y="1545082"/>
            <a:chExt cx="1195705" cy="1543050"/>
          </a:xfrm>
        </p:grpSpPr>
        <p:sp>
          <p:nvSpPr>
            <p:cNvPr id="11" name="object 11"/>
            <p:cNvSpPr/>
            <p:nvPr/>
          </p:nvSpPr>
          <p:spPr>
            <a:xfrm>
              <a:off x="2313432" y="2378964"/>
              <a:ext cx="800100" cy="702945"/>
            </a:xfrm>
            <a:custGeom>
              <a:avLst/>
              <a:gdLst/>
              <a:ahLst/>
              <a:cxnLst/>
              <a:rect l="l" t="t" r="r" b="b"/>
              <a:pathLst>
                <a:path w="800100" h="702944">
                  <a:moveTo>
                    <a:pt x="230759" y="0"/>
                  </a:moveTo>
                  <a:lnTo>
                    <a:pt x="0" y="0"/>
                  </a:lnTo>
                  <a:lnTo>
                    <a:pt x="0" y="642238"/>
                  </a:lnTo>
                  <a:lnTo>
                    <a:pt x="548767" y="642238"/>
                  </a:lnTo>
                  <a:lnTo>
                    <a:pt x="548767" y="702563"/>
                  </a:lnTo>
                  <a:lnTo>
                    <a:pt x="800100" y="526923"/>
                  </a:lnTo>
                  <a:lnTo>
                    <a:pt x="548767" y="351281"/>
                  </a:lnTo>
                  <a:lnTo>
                    <a:pt x="548767" y="411606"/>
                  </a:lnTo>
                  <a:lnTo>
                    <a:pt x="230759" y="411606"/>
                  </a:lnTo>
                  <a:lnTo>
                    <a:pt x="230759" y="0"/>
                  </a:lnTo>
                  <a:close/>
                </a:path>
              </a:pathLst>
            </a:custGeom>
            <a:solidFill>
              <a:srgbClr val="BDBD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2313432" y="2378964"/>
              <a:ext cx="800100" cy="702945"/>
            </a:xfrm>
            <a:custGeom>
              <a:avLst/>
              <a:gdLst/>
              <a:ahLst/>
              <a:cxnLst/>
              <a:rect l="l" t="t" r="r" b="b"/>
              <a:pathLst>
                <a:path w="800100" h="702944">
                  <a:moveTo>
                    <a:pt x="230759" y="0"/>
                  </a:moveTo>
                  <a:lnTo>
                    <a:pt x="230759" y="411606"/>
                  </a:lnTo>
                  <a:lnTo>
                    <a:pt x="548767" y="411606"/>
                  </a:lnTo>
                  <a:lnTo>
                    <a:pt x="548767" y="351281"/>
                  </a:lnTo>
                  <a:lnTo>
                    <a:pt x="800100" y="526923"/>
                  </a:lnTo>
                  <a:lnTo>
                    <a:pt x="548767" y="702563"/>
                  </a:lnTo>
                  <a:lnTo>
                    <a:pt x="548767" y="642238"/>
                  </a:lnTo>
                  <a:lnTo>
                    <a:pt x="0" y="642238"/>
                  </a:lnTo>
                  <a:lnTo>
                    <a:pt x="0" y="0"/>
                  </a:lnTo>
                  <a:lnTo>
                    <a:pt x="23075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2176272" y="1551432"/>
              <a:ext cx="1183005" cy="828040"/>
            </a:xfrm>
            <a:custGeom>
              <a:avLst/>
              <a:gdLst/>
              <a:ahLst/>
              <a:cxnLst/>
              <a:rect l="l" t="t" r="r" b="b"/>
              <a:pathLst>
                <a:path w="1183004" h="828039">
                  <a:moveTo>
                    <a:pt x="1044701" y="0"/>
                  </a:moveTo>
                  <a:lnTo>
                    <a:pt x="137921" y="0"/>
                  </a:lnTo>
                  <a:lnTo>
                    <a:pt x="94317" y="7028"/>
                  </a:lnTo>
                  <a:lnTo>
                    <a:pt x="56455" y="26602"/>
                  </a:lnTo>
                  <a:lnTo>
                    <a:pt x="26602" y="56455"/>
                  </a:lnTo>
                  <a:lnTo>
                    <a:pt x="7028" y="94317"/>
                  </a:lnTo>
                  <a:lnTo>
                    <a:pt x="0" y="137921"/>
                  </a:lnTo>
                  <a:lnTo>
                    <a:pt x="0" y="689609"/>
                  </a:lnTo>
                  <a:lnTo>
                    <a:pt x="7028" y="733214"/>
                  </a:lnTo>
                  <a:lnTo>
                    <a:pt x="26602" y="771076"/>
                  </a:lnTo>
                  <a:lnTo>
                    <a:pt x="56455" y="800929"/>
                  </a:lnTo>
                  <a:lnTo>
                    <a:pt x="94317" y="820503"/>
                  </a:lnTo>
                  <a:lnTo>
                    <a:pt x="137921" y="827531"/>
                  </a:lnTo>
                  <a:lnTo>
                    <a:pt x="1044701" y="827531"/>
                  </a:lnTo>
                  <a:lnTo>
                    <a:pt x="1088306" y="820503"/>
                  </a:lnTo>
                  <a:lnTo>
                    <a:pt x="1126168" y="800929"/>
                  </a:lnTo>
                  <a:lnTo>
                    <a:pt x="1156021" y="771076"/>
                  </a:lnTo>
                  <a:lnTo>
                    <a:pt x="1175595" y="733214"/>
                  </a:lnTo>
                  <a:lnTo>
                    <a:pt x="1182624" y="689609"/>
                  </a:lnTo>
                  <a:lnTo>
                    <a:pt x="1182624" y="137921"/>
                  </a:lnTo>
                  <a:lnTo>
                    <a:pt x="1175595" y="94317"/>
                  </a:lnTo>
                  <a:lnTo>
                    <a:pt x="1156021" y="56455"/>
                  </a:lnTo>
                  <a:lnTo>
                    <a:pt x="1126168" y="26602"/>
                  </a:lnTo>
                  <a:lnTo>
                    <a:pt x="1088306" y="7028"/>
                  </a:lnTo>
                  <a:lnTo>
                    <a:pt x="1044701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2176272" y="1551432"/>
              <a:ext cx="1183005" cy="828040"/>
            </a:xfrm>
            <a:custGeom>
              <a:avLst/>
              <a:gdLst/>
              <a:ahLst/>
              <a:cxnLst/>
              <a:rect l="l" t="t" r="r" b="b"/>
              <a:pathLst>
                <a:path w="1183004" h="828039">
                  <a:moveTo>
                    <a:pt x="0" y="137921"/>
                  </a:moveTo>
                  <a:lnTo>
                    <a:pt x="7028" y="94317"/>
                  </a:lnTo>
                  <a:lnTo>
                    <a:pt x="26602" y="56455"/>
                  </a:lnTo>
                  <a:lnTo>
                    <a:pt x="56455" y="26602"/>
                  </a:lnTo>
                  <a:lnTo>
                    <a:pt x="94317" y="7028"/>
                  </a:lnTo>
                  <a:lnTo>
                    <a:pt x="137921" y="0"/>
                  </a:lnTo>
                  <a:lnTo>
                    <a:pt x="1044701" y="0"/>
                  </a:lnTo>
                  <a:lnTo>
                    <a:pt x="1088306" y="7028"/>
                  </a:lnTo>
                  <a:lnTo>
                    <a:pt x="1126168" y="26602"/>
                  </a:lnTo>
                  <a:lnTo>
                    <a:pt x="1156021" y="56455"/>
                  </a:lnTo>
                  <a:lnTo>
                    <a:pt x="1175595" y="94317"/>
                  </a:lnTo>
                  <a:lnTo>
                    <a:pt x="1182624" y="137921"/>
                  </a:lnTo>
                  <a:lnTo>
                    <a:pt x="1182624" y="689609"/>
                  </a:lnTo>
                  <a:lnTo>
                    <a:pt x="1175595" y="733214"/>
                  </a:lnTo>
                  <a:lnTo>
                    <a:pt x="1156021" y="771076"/>
                  </a:lnTo>
                  <a:lnTo>
                    <a:pt x="1126168" y="800929"/>
                  </a:lnTo>
                  <a:lnTo>
                    <a:pt x="1088306" y="820503"/>
                  </a:lnTo>
                  <a:lnTo>
                    <a:pt x="1044701" y="827531"/>
                  </a:lnTo>
                  <a:lnTo>
                    <a:pt x="137921" y="827531"/>
                  </a:lnTo>
                  <a:lnTo>
                    <a:pt x="94317" y="820503"/>
                  </a:lnTo>
                  <a:lnTo>
                    <a:pt x="56455" y="800929"/>
                  </a:lnTo>
                  <a:lnTo>
                    <a:pt x="26602" y="771076"/>
                  </a:lnTo>
                  <a:lnTo>
                    <a:pt x="7028" y="733214"/>
                  </a:lnTo>
                  <a:lnTo>
                    <a:pt x="0" y="689609"/>
                  </a:lnTo>
                  <a:lnTo>
                    <a:pt x="0" y="13792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2294635" y="1552701"/>
            <a:ext cx="947419" cy="791845"/>
          </a:xfrm>
          <a:prstGeom prst="rect">
            <a:avLst/>
          </a:prstGeom>
        </p:spPr>
        <p:txBody>
          <a:bodyPr wrap="square" lIns="0" tIns="42544" rIns="0" bIns="0" rtlCol="0" vert="horz">
            <a:spAutoFit/>
          </a:bodyPr>
          <a:lstStyle/>
          <a:p>
            <a:pPr algn="ctr" marL="12700" marR="5080" indent="-635">
              <a:lnSpc>
                <a:spcPct val="86300"/>
              </a:lnSpc>
              <a:spcBef>
                <a:spcPts val="334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denti</a:t>
            </a:r>
            <a:r>
              <a:rPr dirty="0" sz="1400" spc="5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io 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n of  chemical 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dirty="0" sz="1400" spc="-1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pounds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151377" y="2474722"/>
            <a:ext cx="1549400" cy="1543050"/>
            <a:chOff x="3151377" y="2474722"/>
            <a:chExt cx="1549400" cy="1543050"/>
          </a:xfrm>
        </p:grpSpPr>
        <p:sp>
          <p:nvSpPr>
            <p:cNvPr id="17" name="object 17"/>
            <p:cNvSpPr/>
            <p:nvPr/>
          </p:nvSpPr>
          <p:spPr>
            <a:xfrm>
              <a:off x="3471671" y="3308604"/>
              <a:ext cx="800100" cy="702945"/>
            </a:xfrm>
            <a:custGeom>
              <a:avLst/>
              <a:gdLst/>
              <a:ahLst/>
              <a:cxnLst/>
              <a:rect l="l" t="t" r="r" b="b"/>
              <a:pathLst>
                <a:path w="800100" h="702945">
                  <a:moveTo>
                    <a:pt x="230758" y="0"/>
                  </a:moveTo>
                  <a:lnTo>
                    <a:pt x="0" y="0"/>
                  </a:lnTo>
                  <a:lnTo>
                    <a:pt x="0" y="642289"/>
                  </a:lnTo>
                  <a:lnTo>
                    <a:pt x="548766" y="642289"/>
                  </a:lnTo>
                  <a:lnTo>
                    <a:pt x="548766" y="702564"/>
                  </a:lnTo>
                  <a:lnTo>
                    <a:pt x="800100" y="526923"/>
                  </a:lnTo>
                  <a:lnTo>
                    <a:pt x="548766" y="351282"/>
                  </a:lnTo>
                  <a:lnTo>
                    <a:pt x="548766" y="411607"/>
                  </a:lnTo>
                  <a:lnTo>
                    <a:pt x="230758" y="411607"/>
                  </a:lnTo>
                  <a:lnTo>
                    <a:pt x="230758" y="0"/>
                  </a:lnTo>
                  <a:close/>
                </a:path>
              </a:pathLst>
            </a:custGeom>
            <a:solidFill>
              <a:srgbClr val="BDBD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471671" y="3308604"/>
              <a:ext cx="800100" cy="702945"/>
            </a:xfrm>
            <a:custGeom>
              <a:avLst/>
              <a:gdLst/>
              <a:ahLst/>
              <a:cxnLst/>
              <a:rect l="l" t="t" r="r" b="b"/>
              <a:pathLst>
                <a:path w="800100" h="702945">
                  <a:moveTo>
                    <a:pt x="230758" y="0"/>
                  </a:moveTo>
                  <a:lnTo>
                    <a:pt x="230758" y="411607"/>
                  </a:lnTo>
                  <a:lnTo>
                    <a:pt x="548766" y="411607"/>
                  </a:lnTo>
                  <a:lnTo>
                    <a:pt x="548766" y="351282"/>
                  </a:lnTo>
                  <a:lnTo>
                    <a:pt x="800100" y="526923"/>
                  </a:lnTo>
                  <a:lnTo>
                    <a:pt x="548766" y="702564"/>
                  </a:lnTo>
                  <a:lnTo>
                    <a:pt x="548766" y="642289"/>
                  </a:lnTo>
                  <a:lnTo>
                    <a:pt x="0" y="642289"/>
                  </a:lnTo>
                  <a:lnTo>
                    <a:pt x="0" y="0"/>
                  </a:lnTo>
                  <a:lnTo>
                    <a:pt x="230758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157727" y="2481072"/>
              <a:ext cx="1536700" cy="828040"/>
            </a:xfrm>
            <a:custGeom>
              <a:avLst/>
              <a:gdLst/>
              <a:ahLst/>
              <a:cxnLst/>
              <a:rect l="l" t="t" r="r" b="b"/>
              <a:pathLst>
                <a:path w="1536700" h="828039">
                  <a:moveTo>
                    <a:pt x="1398270" y="0"/>
                  </a:moveTo>
                  <a:lnTo>
                    <a:pt x="137922" y="0"/>
                  </a:lnTo>
                  <a:lnTo>
                    <a:pt x="94317" y="7028"/>
                  </a:lnTo>
                  <a:lnTo>
                    <a:pt x="56455" y="26602"/>
                  </a:lnTo>
                  <a:lnTo>
                    <a:pt x="26602" y="56455"/>
                  </a:lnTo>
                  <a:lnTo>
                    <a:pt x="7028" y="94317"/>
                  </a:lnTo>
                  <a:lnTo>
                    <a:pt x="0" y="137921"/>
                  </a:lnTo>
                  <a:lnTo>
                    <a:pt x="0" y="689609"/>
                  </a:lnTo>
                  <a:lnTo>
                    <a:pt x="7028" y="733214"/>
                  </a:lnTo>
                  <a:lnTo>
                    <a:pt x="26602" y="771076"/>
                  </a:lnTo>
                  <a:lnTo>
                    <a:pt x="56455" y="800929"/>
                  </a:lnTo>
                  <a:lnTo>
                    <a:pt x="94317" y="820503"/>
                  </a:lnTo>
                  <a:lnTo>
                    <a:pt x="137922" y="827532"/>
                  </a:lnTo>
                  <a:lnTo>
                    <a:pt x="1398270" y="827532"/>
                  </a:lnTo>
                  <a:lnTo>
                    <a:pt x="1441874" y="820503"/>
                  </a:lnTo>
                  <a:lnTo>
                    <a:pt x="1479736" y="800929"/>
                  </a:lnTo>
                  <a:lnTo>
                    <a:pt x="1509589" y="771076"/>
                  </a:lnTo>
                  <a:lnTo>
                    <a:pt x="1529163" y="733214"/>
                  </a:lnTo>
                  <a:lnTo>
                    <a:pt x="1536192" y="689609"/>
                  </a:lnTo>
                  <a:lnTo>
                    <a:pt x="1536192" y="137921"/>
                  </a:lnTo>
                  <a:lnTo>
                    <a:pt x="1529163" y="94317"/>
                  </a:lnTo>
                  <a:lnTo>
                    <a:pt x="1509589" y="56455"/>
                  </a:lnTo>
                  <a:lnTo>
                    <a:pt x="1479736" y="26602"/>
                  </a:lnTo>
                  <a:lnTo>
                    <a:pt x="1441874" y="7028"/>
                  </a:lnTo>
                  <a:lnTo>
                    <a:pt x="1398270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/>
            <p:cNvSpPr/>
            <p:nvPr/>
          </p:nvSpPr>
          <p:spPr>
            <a:xfrm>
              <a:off x="3157727" y="2481072"/>
              <a:ext cx="1536700" cy="828040"/>
            </a:xfrm>
            <a:custGeom>
              <a:avLst/>
              <a:gdLst/>
              <a:ahLst/>
              <a:cxnLst/>
              <a:rect l="l" t="t" r="r" b="b"/>
              <a:pathLst>
                <a:path w="1536700" h="828039">
                  <a:moveTo>
                    <a:pt x="0" y="137921"/>
                  </a:moveTo>
                  <a:lnTo>
                    <a:pt x="7028" y="94317"/>
                  </a:lnTo>
                  <a:lnTo>
                    <a:pt x="26602" y="56455"/>
                  </a:lnTo>
                  <a:lnTo>
                    <a:pt x="56455" y="26602"/>
                  </a:lnTo>
                  <a:lnTo>
                    <a:pt x="94317" y="7028"/>
                  </a:lnTo>
                  <a:lnTo>
                    <a:pt x="137922" y="0"/>
                  </a:lnTo>
                  <a:lnTo>
                    <a:pt x="1398270" y="0"/>
                  </a:lnTo>
                  <a:lnTo>
                    <a:pt x="1441874" y="7028"/>
                  </a:lnTo>
                  <a:lnTo>
                    <a:pt x="1479736" y="26602"/>
                  </a:lnTo>
                  <a:lnTo>
                    <a:pt x="1509589" y="56455"/>
                  </a:lnTo>
                  <a:lnTo>
                    <a:pt x="1529163" y="94317"/>
                  </a:lnTo>
                  <a:lnTo>
                    <a:pt x="1536192" y="137921"/>
                  </a:lnTo>
                  <a:lnTo>
                    <a:pt x="1536192" y="689609"/>
                  </a:lnTo>
                  <a:lnTo>
                    <a:pt x="1529163" y="733214"/>
                  </a:lnTo>
                  <a:lnTo>
                    <a:pt x="1509589" y="771076"/>
                  </a:lnTo>
                  <a:lnTo>
                    <a:pt x="1479736" y="800929"/>
                  </a:lnTo>
                  <a:lnTo>
                    <a:pt x="1441874" y="820503"/>
                  </a:lnTo>
                  <a:lnTo>
                    <a:pt x="1398270" y="827532"/>
                  </a:lnTo>
                  <a:lnTo>
                    <a:pt x="137922" y="827532"/>
                  </a:lnTo>
                  <a:lnTo>
                    <a:pt x="94317" y="820503"/>
                  </a:lnTo>
                  <a:lnTo>
                    <a:pt x="56455" y="800929"/>
                  </a:lnTo>
                  <a:lnTo>
                    <a:pt x="26602" y="771076"/>
                  </a:lnTo>
                  <a:lnTo>
                    <a:pt x="7028" y="733214"/>
                  </a:lnTo>
                  <a:lnTo>
                    <a:pt x="0" y="689609"/>
                  </a:lnTo>
                  <a:lnTo>
                    <a:pt x="0" y="137921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/>
          <p:cNvSpPr txBox="1"/>
          <p:nvPr/>
        </p:nvSpPr>
        <p:spPr>
          <a:xfrm>
            <a:off x="3253866" y="2666441"/>
            <a:ext cx="1343025" cy="4248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1590">
              <a:lnSpc>
                <a:spcPts val="1570"/>
              </a:lnSpc>
              <a:spcBef>
                <a:spcPts val="105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Characterization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570"/>
              </a:lnSpc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of Kidney</a:t>
            </a:r>
            <a:r>
              <a:rPr dirty="0" sz="1400" spc="-9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stones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4131309" y="3404361"/>
            <a:ext cx="1771650" cy="1543050"/>
            <a:chOff x="4131309" y="3404361"/>
            <a:chExt cx="1771650" cy="1543050"/>
          </a:xfrm>
        </p:grpSpPr>
        <p:sp>
          <p:nvSpPr>
            <p:cNvPr id="23" name="object 23"/>
            <p:cNvSpPr/>
            <p:nvPr/>
          </p:nvSpPr>
          <p:spPr>
            <a:xfrm>
              <a:off x="4562855" y="4238244"/>
              <a:ext cx="800100" cy="702945"/>
            </a:xfrm>
            <a:custGeom>
              <a:avLst/>
              <a:gdLst/>
              <a:ahLst/>
              <a:cxnLst/>
              <a:rect l="l" t="t" r="r" b="b"/>
              <a:pathLst>
                <a:path w="800100" h="702945">
                  <a:moveTo>
                    <a:pt x="230759" y="0"/>
                  </a:moveTo>
                  <a:lnTo>
                    <a:pt x="0" y="0"/>
                  </a:lnTo>
                  <a:lnTo>
                    <a:pt x="0" y="642289"/>
                  </a:lnTo>
                  <a:lnTo>
                    <a:pt x="548767" y="642289"/>
                  </a:lnTo>
                  <a:lnTo>
                    <a:pt x="548767" y="702563"/>
                  </a:lnTo>
                  <a:lnTo>
                    <a:pt x="800100" y="526922"/>
                  </a:lnTo>
                  <a:lnTo>
                    <a:pt x="548767" y="351281"/>
                  </a:lnTo>
                  <a:lnTo>
                    <a:pt x="548767" y="411556"/>
                  </a:lnTo>
                  <a:lnTo>
                    <a:pt x="230759" y="411556"/>
                  </a:lnTo>
                  <a:lnTo>
                    <a:pt x="230759" y="0"/>
                  </a:lnTo>
                  <a:close/>
                </a:path>
              </a:pathLst>
            </a:custGeom>
            <a:solidFill>
              <a:srgbClr val="BDBDD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/>
            <p:cNvSpPr/>
            <p:nvPr/>
          </p:nvSpPr>
          <p:spPr>
            <a:xfrm>
              <a:off x="4562855" y="4238244"/>
              <a:ext cx="800100" cy="702945"/>
            </a:xfrm>
            <a:custGeom>
              <a:avLst/>
              <a:gdLst/>
              <a:ahLst/>
              <a:cxnLst/>
              <a:rect l="l" t="t" r="r" b="b"/>
              <a:pathLst>
                <a:path w="800100" h="702945">
                  <a:moveTo>
                    <a:pt x="230759" y="0"/>
                  </a:moveTo>
                  <a:lnTo>
                    <a:pt x="230759" y="411556"/>
                  </a:lnTo>
                  <a:lnTo>
                    <a:pt x="548767" y="411556"/>
                  </a:lnTo>
                  <a:lnTo>
                    <a:pt x="548767" y="351281"/>
                  </a:lnTo>
                  <a:lnTo>
                    <a:pt x="800100" y="526922"/>
                  </a:lnTo>
                  <a:lnTo>
                    <a:pt x="548767" y="702563"/>
                  </a:lnTo>
                  <a:lnTo>
                    <a:pt x="548767" y="642289"/>
                  </a:lnTo>
                  <a:lnTo>
                    <a:pt x="0" y="642289"/>
                  </a:lnTo>
                  <a:lnTo>
                    <a:pt x="0" y="0"/>
                  </a:lnTo>
                  <a:lnTo>
                    <a:pt x="230759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/>
            <p:cNvSpPr/>
            <p:nvPr/>
          </p:nvSpPr>
          <p:spPr>
            <a:xfrm>
              <a:off x="4137659" y="3410711"/>
              <a:ext cx="1758950" cy="828040"/>
            </a:xfrm>
            <a:custGeom>
              <a:avLst/>
              <a:gdLst/>
              <a:ahLst/>
              <a:cxnLst/>
              <a:rect l="l" t="t" r="r" b="b"/>
              <a:pathLst>
                <a:path w="1758950" h="828039">
                  <a:moveTo>
                    <a:pt x="1620774" y="0"/>
                  </a:moveTo>
                  <a:lnTo>
                    <a:pt x="137922" y="0"/>
                  </a:lnTo>
                  <a:lnTo>
                    <a:pt x="94317" y="7028"/>
                  </a:lnTo>
                  <a:lnTo>
                    <a:pt x="56455" y="26602"/>
                  </a:lnTo>
                  <a:lnTo>
                    <a:pt x="26602" y="56455"/>
                  </a:lnTo>
                  <a:lnTo>
                    <a:pt x="7028" y="94317"/>
                  </a:lnTo>
                  <a:lnTo>
                    <a:pt x="0" y="137922"/>
                  </a:lnTo>
                  <a:lnTo>
                    <a:pt x="0" y="689584"/>
                  </a:lnTo>
                  <a:lnTo>
                    <a:pt x="7028" y="733187"/>
                  </a:lnTo>
                  <a:lnTo>
                    <a:pt x="26602" y="771054"/>
                  </a:lnTo>
                  <a:lnTo>
                    <a:pt x="56455" y="800916"/>
                  </a:lnTo>
                  <a:lnTo>
                    <a:pt x="94317" y="820499"/>
                  </a:lnTo>
                  <a:lnTo>
                    <a:pt x="137922" y="827532"/>
                  </a:lnTo>
                  <a:lnTo>
                    <a:pt x="1620774" y="827532"/>
                  </a:lnTo>
                  <a:lnTo>
                    <a:pt x="1664378" y="820499"/>
                  </a:lnTo>
                  <a:lnTo>
                    <a:pt x="1702240" y="800916"/>
                  </a:lnTo>
                  <a:lnTo>
                    <a:pt x="1732093" y="771054"/>
                  </a:lnTo>
                  <a:lnTo>
                    <a:pt x="1751667" y="733187"/>
                  </a:lnTo>
                  <a:lnTo>
                    <a:pt x="1758695" y="689584"/>
                  </a:lnTo>
                  <a:lnTo>
                    <a:pt x="1758695" y="137922"/>
                  </a:lnTo>
                  <a:lnTo>
                    <a:pt x="1751667" y="94317"/>
                  </a:lnTo>
                  <a:lnTo>
                    <a:pt x="1732093" y="56455"/>
                  </a:lnTo>
                  <a:lnTo>
                    <a:pt x="1702240" y="26602"/>
                  </a:lnTo>
                  <a:lnTo>
                    <a:pt x="1664378" y="7028"/>
                  </a:lnTo>
                  <a:lnTo>
                    <a:pt x="1620774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/>
            <p:cNvSpPr/>
            <p:nvPr/>
          </p:nvSpPr>
          <p:spPr>
            <a:xfrm>
              <a:off x="4137659" y="3410711"/>
              <a:ext cx="1758950" cy="828040"/>
            </a:xfrm>
            <a:custGeom>
              <a:avLst/>
              <a:gdLst/>
              <a:ahLst/>
              <a:cxnLst/>
              <a:rect l="l" t="t" r="r" b="b"/>
              <a:pathLst>
                <a:path w="1758950" h="828039">
                  <a:moveTo>
                    <a:pt x="0" y="137922"/>
                  </a:moveTo>
                  <a:lnTo>
                    <a:pt x="7028" y="94317"/>
                  </a:lnTo>
                  <a:lnTo>
                    <a:pt x="26602" y="56455"/>
                  </a:lnTo>
                  <a:lnTo>
                    <a:pt x="56455" y="26602"/>
                  </a:lnTo>
                  <a:lnTo>
                    <a:pt x="94317" y="7028"/>
                  </a:lnTo>
                  <a:lnTo>
                    <a:pt x="137922" y="0"/>
                  </a:lnTo>
                  <a:lnTo>
                    <a:pt x="1620774" y="0"/>
                  </a:lnTo>
                  <a:lnTo>
                    <a:pt x="1664378" y="7028"/>
                  </a:lnTo>
                  <a:lnTo>
                    <a:pt x="1702240" y="26602"/>
                  </a:lnTo>
                  <a:lnTo>
                    <a:pt x="1732093" y="56455"/>
                  </a:lnTo>
                  <a:lnTo>
                    <a:pt x="1751667" y="94317"/>
                  </a:lnTo>
                  <a:lnTo>
                    <a:pt x="1758695" y="137922"/>
                  </a:lnTo>
                  <a:lnTo>
                    <a:pt x="1758695" y="689584"/>
                  </a:lnTo>
                  <a:lnTo>
                    <a:pt x="1751667" y="733187"/>
                  </a:lnTo>
                  <a:lnTo>
                    <a:pt x="1732093" y="771054"/>
                  </a:lnTo>
                  <a:lnTo>
                    <a:pt x="1702240" y="800916"/>
                  </a:lnTo>
                  <a:lnTo>
                    <a:pt x="1664378" y="820499"/>
                  </a:lnTo>
                  <a:lnTo>
                    <a:pt x="1620774" y="827532"/>
                  </a:lnTo>
                  <a:lnTo>
                    <a:pt x="137922" y="827532"/>
                  </a:lnTo>
                  <a:lnTo>
                    <a:pt x="94317" y="820499"/>
                  </a:lnTo>
                  <a:lnTo>
                    <a:pt x="56455" y="800916"/>
                  </a:lnTo>
                  <a:lnTo>
                    <a:pt x="26602" y="771054"/>
                  </a:lnTo>
                  <a:lnTo>
                    <a:pt x="7028" y="733187"/>
                  </a:lnTo>
                  <a:lnTo>
                    <a:pt x="0" y="689584"/>
                  </a:lnTo>
                  <a:lnTo>
                    <a:pt x="0" y="137922"/>
                  </a:lnTo>
                  <a:close/>
                </a:path>
              </a:pathLst>
            </a:custGeom>
            <a:ln w="126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7" name="object 27"/>
          <p:cNvSpPr txBox="1"/>
          <p:nvPr/>
        </p:nvSpPr>
        <p:spPr>
          <a:xfrm>
            <a:off x="4414265" y="3597021"/>
            <a:ext cx="1203325" cy="424180"/>
          </a:xfrm>
          <a:prstGeom prst="rect">
            <a:avLst/>
          </a:prstGeom>
        </p:spPr>
        <p:txBody>
          <a:bodyPr wrap="square" lIns="0" tIns="43180" rIns="0" bIns="0" rtlCol="0" vert="horz">
            <a:spAutoFit/>
          </a:bodyPr>
          <a:lstStyle/>
          <a:p>
            <a:pPr marL="12700" marR="5080" indent="30480">
              <a:lnSpc>
                <a:spcPts val="1450"/>
              </a:lnSpc>
              <a:spcBef>
                <a:spcPts val="340"/>
              </a:spcBef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Kidney stones  dissolution</a:t>
            </a:r>
            <a:r>
              <a:rPr dirty="0" sz="1400" spc="-1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test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5111241" y="4334002"/>
            <a:ext cx="1195705" cy="815975"/>
            <a:chOff x="5111241" y="4334002"/>
            <a:chExt cx="1195705" cy="815975"/>
          </a:xfrm>
        </p:grpSpPr>
        <p:sp>
          <p:nvSpPr>
            <p:cNvPr id="29" name="object 29"/>
            <p:cNvSpPr/>
            <p:nvPr/>
          </p:nvSpPr>
          <p:spPr>
            <a:xfrm>
              <a:off x="5117591" y="4340352"/>
              <a:ext cx="1183005" cy="803275"/>
            </a:xfrm>
            <a:custGeom>
              <a:avLst/>
              <a:gdLst/>
              <a:ahLst/>
              <a:cxnLst/>
              <a:rect l="l" t="t" r="r" b="b"/>
              <a:pathLst>
                <a:path w="1183004" h="803275">
                  <a:moveTo>
                    <a:pt x="1044702" y="0"/>
                  </a:moveTo>
                  <a:lnTo>
                    <a:pt x="137922" y="0"/>
                  </a:lnTo>
                  <a:lnTo>
                    <a:pt x="94317" y="7032"/>
                  </a:lnTo>
                  <a:lnTo>
                    <a:pt x="56455" y="26615"/>
                  </a:lnTo>
                  <a:lnTo>
                    <a:pt x="26602" y="56477"/>
                  </a:lnTo>
                  <a:lnTo>
                    <a:pt x="7028" y="94344"/>
                  </a:lnTo>
                  <a:lnTo>
                    <a:pt x="0" y="137947"/>
                  </a:lnTo>
                  <a:lnTo>
                    <a:pt x="0" y="689582"/>
                  </a:lnTo>
                  <a:lnTo>
                    <a:pt x="7028" y="733184"/>
                  </a:lnTo>
                  <a:lnTo>
                    <a:pt x="26602" y="771053"/>
                  </a:lnTo>
                  <a:lnTo>
                    <a:pt x="56455" y="800915"/>
                  </a:lnTo>
                  <a:lnTo>
                    <a:pt x="60768" y="803146"/>
                  </a:lnTo>
                  <a:lnTo>
                    <a:pt x="1121855" y="803146"/>
                  </a:lnTo>
                  <a:lnTo>
                    <a:pt x="1126168" y="800915"/>
                  </a:lnTo>
                  <a:lnTo>
                    <a:pt x="1156021" y="771053"/>
                  </a:lnTo>
                  <a:lnTo>
                    <a:pt x="1175595" y="733184"/>
                  </a:lnTo>
                  <a:lnTo>
                    <a:pt x="1182624" y="689582"/>
                  </a:lnTo>
                  <a:lnTo>
                    <a:pt x="1182624" y="137947"/>
                  </a:lnTo>
                  <a:lnTo>
                    <a:pt x="1175595" y="94344"/>
                  </a:lnTo>
                  <a:lnTo>
                    <a:pt x="1156021" y="56477"/>
                  </a:lnTo>
                  <a:lnTo>
                    <a:pt x="1126168" y="26615"/>
                  </a:lnTo>
                  <a:lnTo>
                    <a:pt x="1088306" y="7032"/>
                  </a:lnTo>
                  <a:lnTo>
                    <a:pt x="1044702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30"/>
            <p:cNvSpPr/>
            <p:nvPr/>
          </p:nvSpPr>
          <p:spPr>
            <a:xfrm>
              <a:off x="5117591" y="4340352"/>
              <a:ext cx="1183005" cy="803275"/>
            </a:xfrm>
            <a:custGeom>
              <a:avLst/>
              <a:gdLst/>
              <a:ahLst/>
              <a:cxnLst/>
              <a:rect l="l" t="t" r="r" b="b"/>
              <a:pathLst>
                <a:path w="1183004" h="803275">
                  <a:moveTo>
                    <a:pt x="0" y="137947"/>
                  </a:moveTo>
                  <a:lnTo>
                    <a:pt x="7028" y="94344"/>
                  </a:lnTo>
                  <a:lnTo>
                    <a:pt x="26602" y="56477"/>
                  </a:lnTo>
                  <a:lnTo>
                    <a:pt x="56455" y="26615"/>
                  </a:lnTo>
                  <a:lnTo>
                    <a:pt x="94317" y="7032"/>
                  </a:lnTo>
                  <a:lnTo>
                    <a:pt x="137922" y="0"/>
                  </a:lnTo>
                  <a:lnTo>
                    <a:pt x="1044702" y="0"/>
                  </a:lnTo>
                  <a:lnTo>
                    <a:pt x="1088306" y="7032"/>
                  </a:lnTo>
                  <a:lnTo>
                    <a:pt x="1126168" y="26615"/>
                  </a:lnTo>
                  <a:lnTo>
                    <a:pt x="1156021" y="56477"/>
                  </a:lnTo>
                  <a:lnTo>
                    <a:pt x="1175595" y="94344"/>
                  </a:lnTo>
                  <a:lnTo>
                    <a:pt x="1182624" y="137947"/>
                  </a:lnTo>
                  <a:lnTo>
                    <a:pt x="1182624" y="689582"/>
                  </a:lnTo>
                  <a:lnTo>
                    <a:pt x="1175595" y="733184"/>
                  </a:lnTo>
                  <a:lnTo>
                    <a:pt x="1156021" y="771053"/>
                  </a:lnTo>
                  <a:lnTo>
                    <a:pt x="1126168" y="800915"/>
                  </a:lnTo>
                  <a:lnTo>
                    <a:pt x="1121855" y="803146"/>
                  </a:lnTo>
                </a:path>
                <a:path w="1183004" h="803275">
                  <a:moveTo>
                    <a:pt x="60768" y="803146"/>
                  </a:moveTo>
                  <a:lnTo>
                    <a:pt x="56455" y="800915"/>
                  </a:lnTo>
                  <a:lnTo>
                    <a:pt x="26602" y="771053"/>
                  </a:lnTo>
                  <a:lnTo>
                    <a:pt x="7028" y="733184"/>
                  </a:lnTo>
                  <a:lnTo>
                    <a:pt x="0" y="689582"/>
                  </a:lnTo>
                  <a:lnTo>
                    <a:pt x="0" y="137947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1" name="object 31"/>
          <p:cNvSpPr txBox="1"/>
          <p:nvPr/>
        </p:nvSpPr>
        <p:spPr>
          <a:xfrm>
            <a:off x="5222494" y="4434332"/>
            <a:ext cx="972819" cy="5949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2540">
              <a:lnSpc>
                <a:spcPts val="2240"/>
              </a:lnSpc>
              <a:spcBef>
                <a:spcPts val="100"/>
              </a:spcBef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endParaRPr sz="2000">
              <a:latin typeface="Arial"/>
              <a:cs typeface="Arial"/>
            </a:endParaRPr>
          </a:p>
          <a:p>
            <a:pPr algn="ctr">
              <a:lnSpc>
                <a:spcPts val="2240"/>
              </a:lnSpc>
            </a:pP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nal</a:t>
            </a:r>
            <a:r>
              <a:rPr dirty="0" sz="2000" spc="-1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sis</a:t>
            </a:r>
            <a:endParaRPr sz="20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665857" y="814578"/>
            <a:ext cx="525399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Maceration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EtOH, fractionation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EA and</a:t>
            </a:r>
            <a:r>
              <a:rPr dirty="0" sz="1600" spc="40">
                <a:latin typeface="Arial"/>
                <a:cs typeface="Arial"/>
              </a:rPr>
              <a:t> </a:t>
            </a:r>
            <a:r>
              <a:rPr dirty="0" sz="1600">
                <a:latin typeface="Arial"/>
                <a:cs typeface="Arial"/>
              </a:rPr>
              <a:t>n-hexane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77844" y="1750263"/>
            <a:ext cx="421894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Phytochemical screening with TLC and</a:t>
            </a:r>
            <a:r>
              <a:rPr dirty="0" sz="1600" spc="-1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LC-MS</a:t>
            </a:r>
            <a:endParaRPr sz="16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952238" y="2686938"/>
            <a:ext cx="2024380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Qualitative test &amp;</a:t>
            </a:r>
            <a:r>
              <a:rPr dirty="0" sz="1600" spc="-3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XRF</a:t>
            </a:r>
            <a:endParaRPr sz="16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051550" y="3466338"/>
            <a:ext cx="2682240" cy="513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Incubation at 37 C for 5 h, Ca  level dissolved =</a:t>
            </a:r>
            <a:r>
              <a:rPr dirty="0" sz="1600" spc="-13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AAS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 spc="-45"/>
              <a:t>RESULT </a:t>
            </a:r>
            <a:r>
              <a:rPr dirty="0" spc="-5"/>
              <a:t>AND</a:t>
            </a:r>
            <a:r>
              <a:rPr dirty="0" spc="-254"/>
              <a:t> </a:t>
            </a:r>
            <a:r>
              <a:rPr dirty="0"/>
              <a:t>DISCUSSION</a:t>
            </a:r>
          </a:p>
        </p:txBody>
      </p:sp>
      <p:sp>
        <p:nvSpPr>
          <p:cNvPr id="3" name="object 3"/>
          <p:cNvSpPr/>
          <p:nvPr/>
        </p:nvSpPr>
        <p:spPr>
          <a:xfrm>
            <a:off x="5487923" y="1030224"/>
            <a:ext cx="1248155" cy="16017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6894576" y="1018032"/>
            <a:ext cx="1097279" cy="1589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/>
          <p:cNvGrpSpPr/>
          <p:nvPr/>
        </p:nvGrpSpPr>
        <p:grpSpPr>
          <a:xfrm>
            <a:off x="48767" y="891539"/>
            <a:ext cx="7280275" cy="4206240"/>
            <a:chOff x="48767" y="891539"/>
            <a:chExt cx="7280275" cy="4206240"/>
          </a:xfrm>
        </p:grpSpPr>
        <p:sp>
          <p:nvSpPr>
            <p:cNvPr id="6" name="object 6"/>
            <p:cNvSpPr/>
            <p:nvPr/>
          </p:nvSpPr>
          <p:spPr>
            <a:xfrm>
              <a:off x="1845563" y="1469134"/>
              <a:ext cx="2442972" cy="3628644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48767" y="891539"/>
              <a:ext cx="1772412" cy="2532888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4267200" y="1043939"/>
              <a:ext cx="1060703" cy="160629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5343144" y="2807207"/>
              <a:ext cx="1985772" cy="475488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/>
          <p:cNvSpPr txBox="1"/>
          <p:nvPr/>
        </p:nvSpPr>
        <p:spPr>
          <a:xfrm>
            <a:off x="8114792" y="1703958"/>
            <a:ext cx="79883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1</a:t>
            </a:r>
            <a:r>
              <a:rPr dirty="0" sz="1800" spc="-15">
                <a:latin typeface="Arial"/>
                <a:cs typeface="Arial"/>
              </a:rPr>
              <a:t>3</a:t>
            </a:r>
            <a:r>
              <a:rPr dirty="0" sz="1800" spc="-5">
                <a:latin typeface="Arial"/>
                <a:cs typeface="Arial"/>
              </a:rPr>
              <a:t>,5</a:t>
            </a:r>
            <a:r>
              <a:rPr dirty="0" sz="1800" spc="-15">
                <a:latin typeface="Arial"/>
                <a:cs typeface="Arial"/>
              </a:rPr>
              <a:t>7</a:t>
            </a:r>
            <a:r>
              <a:rPr dirty="0" sz="1800" spc="-5">
                <a:latin typeface="Arial"/>
                <a:cs typeface="Arial"/>
              </a:rPr>
              <a:t>%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43144" y="2807207"/>
            <a:ext cx="1986280" cy="475615"/>
          </a:xfrm>
          <a:prstGeom prst="rect">
            <a:avLst/>
          </a:prstGeom>
          <a:ln w="6350">
            <a:solidFill>
              <a:srgbClr val="2C2C89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830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Crude</a:t>
            </a:r>
            <a:r>
              <a:rPr dirty="0" sz="180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Ethanolic</a:t>
            </a:r>
            <a:endParaRPr sz="1800">
              <a:latin typeface="Arial"/>
              <a:cs typeface="Arial"/>
            </a:endParaRPr>
          </a:p>
          <a:p>
            <a:pPr algn="ctr" marL="635">
              <a:lnSpc>
                <a:spcPts val="1914"/>
              </a:lnSpc>
            </a:pPr>
            <a:r>
              <a:rPr dirty="0" sz="1800" spc="-5">
                <a:solidFill>
                  <a:srgbClr val="FFFFFF"/>
                </a:solidFill>
                <a:latin typeface="Arial"/>
                <a:cs typeface="Arial"/>
              </a:rPr>
              <a:t>Extract</a:t>
            </a:r>
            <a:endParaRPr sz="18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5640323" y="3272028"/>
            <a:ext cx="1375410" cy="979805"/>
            <a:chOff x="5640323" y="3272028"/>
            <a:chExt cx="1375410" cy="979805"/>
          </a:xfrm>
        </p:grpSpPr>
        <p:sp>
          <p:nvSpPr>
            <p:cNvPr id="13" name="object 13"/>
            <p:cNvSpPr/>
            <p:nvPr/>
          </p:nvSpPr>
          <p:spPr>
            <a:xfrm>
              <a:off x="5640323" y="3277616"/>
              <a:ext cx="699135" cy="515620"/>
            </a:xfrm>
            <a:custGeom>
              <a:avLst/>
              <a:gdLst/>
              <a:ahLst/>
              <a:cxnLst/>
              <a:rect l="l" t="t" r="r" b="b"/>
              <a:pathLst>
                <a:path w="699135" h="515620">
                  <a:moveTo>
                    <a:pt x="38862" y="439419"/>
                  </a:moveTo>
                  <a:lnTo>
                    <a:pt x="0" y="515238"/>
                  </a:lnTo>
                  <a:lnTo>
                    <a:pt x="83947" y="500887"/>
                  </a:lnTo>
                  <a:lnTo>
                    <a:pt x="70626" y="482726"/>
                  </a:lnTo>
                  <a:lnTo>
                    <a:pt x="54990" y="482726"/>
                  </a:lnTo>
                  <a:lnTo>
                    <a:pt x="47371" y="472566"/>
                  </a:lnTo>
                  <a:lnTo>
                    <a:pt x="57643" y="465026"/>
                  </a:lnTo>
                  <a:lnTo>
                    <a:pt x="38862" y="439419"/>
                  </a:lnTo>
                  <a:close/>
                </a:path>
                <a:path w="699135" h="515620">
                  <a:moveTo>
                    <a:pt x="57643" y="465026"/>
                  </a:moveTo>
                  <a:lnTo>
                    <a:pt x="47371" y="472566"/>
                  </a:lnTo>
                  <a:lnTo>
                    <a:pt x="54990" y="482726"/>
                  </a:lnTo>
                  <a:lnTo>
                    <a:pt x="65154" y="475266"/>
                  </a:lnTo>
                  <a:lnTo>
                    <a:pt x="57643" y="465026"/>
                  </a:lnTo>
                  <a:close/>
                </a:path>
                <a:path w="699135" h="515620">
                  <a:moveTo>
                    <a:pt x="65154" y="475266"/>
                  </a:moveTo>
                  <a:lnTo>
                    <a:pt x="54990" y="482726"/>
                  </a:lnTo>
                  <a:lnTo>
                    <a:pt x="70626" y="482726"/>
                  </a:lnTo>
                  <a:lnTo>
                    <a:pt x="65154" y="475266"/>
                  </a:lnTo>
                  <a:close/>
                </a:path>
                <a:path w="699135" h="515620">
                  <a:moveTo>
                    <a:pt x="691134" y="0"/>
                  </a:moveTo>
                  <a:lnTo>
                    <a:pt x="57643" y="465026"/>
                  </a:lnTo>
                  <a:lnTo>
                    <a:pt x="65154" y="475266"/>
                  </a:lnTo>
                  <a:lnTo>
                    <a:pt x="698753" y="10159"/>
                  </a:lnTo>
                  <a:lnTo>
                    <a:pt x="691134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6293103" y="3283458"/>
              <a:ext cx="85725" cy="968375"/>
            </a:xfrm>
            <a:custGeom>
              <a:avLst/>
              <a:gdLst/>
              <a:ahLst/>
              <a:cxnLst/>
              <a:rect l="l" t="t" r="r" b="b"/>
              <a:pathLst>
                <a:path w="85725" h="968375">
                  <a:moveTo>
                    <a:pt x="28577" y="882523"/>
                  </a:moveTo>
                  <a:lnTo>
                    <a:pt x="0" y="882523"/>
                  </a:lnTo>
                  <a:lnTo>
                    <a:pt x="42925" y="968248"/>
                  </a:lnTo>
                  <a:lnTo>
                    <a:pt x="78591" y="896810"/>
                  </a:lnTo>
                  <a:lnTo>
                    <a:pt x="28575" y="896810"/>
                  </a:lnTo>
                  <a:lnTo>
                    <a:pt x="28577" y="882523"/>
                  </a:lnTo>
                  <a:close/>
                </a:path>
                <a:path w="85725" h="968375">
                  <a:moveTo>
                    <a:pt x="57276" y="0"/>
                  </a:moveTo>
                  <a:lnTo>
                    <a:pt x="28701" y="0"/>
                  </a:lnTo>
                  <a:lnTo>
                    <a:pt x="28575" y="896810"/>
                  </a:lnTo>
                  <a:lnTo>
                    <a:pt x="57150" y="896810"/>
                  </a:lnTo>
                  <a:lnTo>
                    <a:pt x="57276" y="0"/>
                  </a:lnTo>
                  <a:close/>
                </a:path>
                <a:path w="85725" h="968375">
                  <a:moveTo>
                    <a:pt x="85725" y="882523"/>
                  </a:moveTo>
                  <a:lnTo>
                    <a:pt x="57152" y="882523"/>
                  </a:lnTo>
                  <a:lnTo>
                    <a:pt x="57150" y="896810"/>
                  </a:lnTo>
                  <a:lnTo>
                    <a:pt x="78591" y="896810"/>
                  </a:lnTo>
                  <a:lnTo>
                    <a:pt x="85725" y="882523"/>
                  </a:lnTo>
                  <a:close/>
                </a:path>
              </a:pathLst>
            </a:custGeom>
            <a:solidFill>
              <a:srgbClr val="C00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6327393" y="3272028"/>
              <a:ext cx="688340" cy="521970"/>
            </a:xfrm>
            <a:custGeom>
              <a:avLst/>
              <a:gdLst/>
              <a:ahLst/>
              <a:cxnLst/>
              <a:rect l="l" t="t" r="r" b="b"/>
              <a:pathLst>
                <a:path w="688340" h="521970">
                  <a:moveTo>
                    <a:pt x="610864" y="481506"/>
                  </a:moveTo>
                  <a:lnTo>
                    <a:pt x="593725" y="504317"/>
                  </a:lnTo>
                  <a:lnTo>
                    <a:pt x="688085" y="521589"/>
                  </a:lnTo>
                  <a:lnTo>
                    <a:pt x="672314" y="490093"/>
                  </a:lnTo>
                  <a:lnTo>
                    <a:pt x="622300" y="490093"/>
                  </a:lnTo>
                  <a:lnTo>
                    <a:pt x="610864" y="481506"/>
                  </a:lnTo>
                  <a:close/>
                </a:path>
                <a:path w="688340" h="521970">
                  <a:moveTo>
                    <a:pt x="628030" y="458661"/>
                  </a:moveTo>
                  <a:lnTo>
                    <a:pt x="610864" y="481506"/>
                  </a:lnTo>
                  <a:lnTo>
                    <a:pt x="622300" y="490093"/>
                  </a:lnTo>
                  <a:lnTo>
                    <a:pt x="639445" y="467233"/>
                  </a:lnTo>
                  <a:lnTo>
                    <a:pt x="628030" y="458661"/>
                  </a:lnTo>
                  <a:close/>
                </a:path>
                <a:path w="688340" h="521970">
                  <a:moveTo>
                    <a:pt x="645159" y="435864"/>
                  </a:moveTo>
                  <a:lnTo>
                    <a:pt x="628030" y="458661"/>
                  </a:lnTo>
                  <a:lnTo>
                    <a:pt x="639445" y="467233"/>
                  </a:lnTo>
                  <a:lnTo>
                    <a:pt x="622300" y="490093"/>
                  </a:lnTo>
                  <a:lnTo>
                    <a:pt x="672314" y="490093"/>
                  </a:lnTo>
                  <a:lnTo>
                    <a:pt x="645159" y="435864"/>
                  </a:lnTo>
                  <a:close/>
                </a:path>
                <a:path w="688340" h="521970">
                  <a:moveTo>
                    <a:pt x="17271" y="0"/>
                  </a:moveTo>
                  <a:lnTo>
                    <a:pt x="0" y="22860"/>
                  </a:lnTo>
                  <a:lnTo>
                    <a:pt x="610864" y="481506"/>
                  </a:lnTo>
                  <a:lnTo>
                    <a:pt x="628030" y="458661"/>
                  </a:lnTo>
                  <a:lnTo>
                    <a:pt x="17271" y="0"/>
                  </a:lnTo>
                  <a:close/>
                </a:path>
              </a:pathLst>
            </a:custGeom>
            <a:solidFill>
              <a:srgbClr val="333399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/>
          <p:cNvSpPr txBox="1"/>
          <p:nvPr/>
        </p:nvSpPr>
        <p:spPr>
          <a:xfrm>
            <a:off x="5415153" y="3821074"/>
            <a:ext cx="330200" cy="3003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EA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866003" y="4298086"/>
            <a:ext cx="101219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>
                <a:latin typeface="Arial"/>
                <a:cs typeface="Arial"/>
              </a:rPr>
              <a:t>N-hexane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12609" y="3829303"/>
            <a:ext cx="861694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>
                <a:latin typeface="Arial"/>
                <a:cs typeface="Arial"/>
              </a:rPr>
              <a:t>R</a:t>
            </a:r>
            <a:r>
              <a:rPr dirty="0" sz="1800" spc="-15">
                <a:latin typeface="Arial"/>
                <a:cs typeface="Arial"/>
              </a:rPr>
              <a:t>e</a:t>
            </a:r>
            <a:r>
              <a:rPr dirty="0" sz="1800" spc="-5">
                <a:latin typeface="Arial"/>
                <a:cs typeface="Arial"/>
              </a:rPr>
              <a:t>si</a:t>
            </a:r>
            <a:r>
              <a:rPr dirty="0" sz="1800" spc="-15">
                <a:latin typeface="Arial"/>
                <a:cs typeface="Arial"/>
              </a:rPr>
              <a:t>d</a:t>
            </a:r>
            <a:r>
              <a:rPr dirty="0" sz="1800" spc="-5">
                <a:latin typeface="Arial"/>
                <a:cs typeface="Arial"/>
              </a:rPr>
              <a:t>ue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2017" y="186690"/>
            <a:ext cx="7493634" cy="39116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 b="1">
                <a:latin typeface="Arial"/>
                <a:cs typeface="Arial"/>
              </a:rPr>
              <a:t>Phytochemical Screening </a:t>
            </a:r>
            <a:r>
              <a:rPr dirty="0" sz="2400" b="1">
                <a:latin typeface="Arial"/>
                <a:cs typeface="Arial"/>
              </a:rPr>
              <a:t>of </a:t>
            </a:r>
            <a:r>
              <a:rPr dirty="0" sz="2400" spc="-5" b="1">
                <a:latin typeface="Arial"/>
                <a:cs typeface="Arial"/>
              </a:rPr>
              <a:t>Gambir Leaves</a:t>
            </a:r>
            <a:r>
              <a:rPr dirty="0" sz="2400" spc="65" b="1">
                <a:latin typeface="Arial"/>
                <a:cs typeface="Arial"/>
              </a:rPr>
              <a:t> </a:t>
            </a:r>
            <a:r>
              <a:rPr dirty="0" sz="2400" spc="-5" b="1">
                <a:latin typeface="Arial"/>
                <a:cs typeface="Arial"/>
              </a:rPr>
              <a:t>Extract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19" y="626363"/>
            <a:ext cx="5711952" cy="2232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pSp>
        <p:nvGrpSpPr>
          <p:cNvPr id="4" name="object 4"/>
          <p:cNvGrpSpPr/>
          <p:nvPr/>
        </p:nvGrpSpPr>
        <p:grpSpPr>
          <a:xfrm>
            <a:off x="5945060" y="830580"/>
            <a:ext cx="2296795" cy="2049780"/>
            <a:chOff x="5945060" y="830580"/>
            <a:chExt cx="2296795" cy="2049780"/>
          </a:xfrm>
        </p:grpSpPr>
        <p:sp>
          <p:nvSpPr>
            <p:cNvPr id="5" name="object 5"/>
            <p:cNvSpPr/>
            <p:nvPr/>
          </p:nvSpPr>
          <p:spPr>
            <a:xfrm>
              <a:off x="5946647" y="830580"/>
              <a:ext cx="2295144" cy="204977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5945060" y="923480"/>
              <a:ext cx="208914" cy="379603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6251384" y="923480"/>
              <a:ext cx="202818" cy="379603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6568376" y="923480"/>
              <a:ext cx="202818" cy="373507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6906704" y="938720"/>
              <a:ext cx="208914" cy="368934"/>
            </a:xfrm>
            <a:prstGeom prst="rect">
              <a:avLst/>
            </a:prstGeom>
            <a:blipFill>
              <a:blip r:embed="rId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0" name="object 10"/>
          <p:cNvGrpSpPr/>
          <p:nvPr/>
        </p:nvGrpSpPr>
        <p:grpSpPr>
          <a:xfrm>
            <a:off x="141668" y="3035806"/>
            <a:ext cx="2296795" cy="2036445"/>
            <a:chOff x="141668" y="3035806"/>
            <a:chExt cx="2296795" cy="2036445"/>
          </a:xfrm>
        </p:grpSpPr>
        <p:sp>
          <p:nvSpPr>
            <p:cNvPr id="11" name="object 11"/>
            <p:cNvSpPr/>
            <p:nvPr/>
          </p:nvSpPr>
          <p:spPr>
            <a:xfrm>
              <a:off x="160019" y="3035806"/>
              <a:ext cx="2278380" cy="2036064"/>
            </a:xfrm>
            <a:prstGeom prst="rect">
              <a:avLst/>
            </a:prstGeom>
            <a:blipFill>
              <a:blip r:embed="rId8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141668" y="3223196"/>
              <a:ext cx="199771" cy="234823"/>
            </a:xfrm>
            <a:prstGeom prst="rect">
              <a:avLst/>
            </a:prstGeom>
            <a:blipFill>
              <a:blip r:embed="rId9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435800" y="3215576"/>
              <a:ext cx="202819" cy="237871"/>
            </a:xfrm>
            <a:prstGeom prst="rect">
              <a:avLst/>
            </a:prstGeom>
            <a:blipFill>
              <a:blip r:embed="rId10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752792" y="3212528"/>
              <a:ext cx="207391" cy="240919"/>
            </a:xfrm>
            <a:prstGeom prst="rect">
              <a:avLst/>
            </a:prstGeom>
            <a:blipFill>
              <a:blip r:embed="rId11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1080452" y="3192716"/>
              <a:ext cx="199771" cy="248538"/>
            </a:xfrm>
            <a:prstGeom prst="rect">
              <a:avLst/>
            </a:prstGeom>
            <a:blipFill>
              <a:blip r:embed="rId1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6" name="object 16"/>
          <p:cNvGrpSpPr/>
          <p:nvPr/>
        </p:nvGrpSpPr>
        <p:grpSpPr>
          <a:xfrm>
            <a:off x="2721864" y="2994659"/>
            <a:ext cx="2339340" cy="2148840"/>
            <a:chOff x="2721864" y="2994659"/>
            <a:chExt cx="2339340" cy="2148840"/>
          </a:xfrm>
        </p:grpSpPr>
        <p:sp>
          <p:nvSpPr>
            <p:cNvPr id="17" name="object 17"/>
            <p:cNvSpPr/>
            <p:nvPr/>
          </p:nvSpPr>
          <p:spPr>
            <a:xfrm>
              <a:off x="2721864" y="2994659"/>
              <a:ext cx="2339340" cy="2148839"/>
            </a:xfrm>
            <a:prstGeom prst="rect">
              <a:avLst/>
            </a:prstGeom>
            <a:blipFill>
              <a:blip r:embed="rId1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383216" y="4084256"/>
              <a:ext cx="234823" cy="190627"/>
            </a:xfrm>
            <a:prstGeom prst="rect">
              <a:avLst/>
            </a:prstGeom>
            <a:blipFill>
              <a:blip r:embed="rId1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/>
            <p:nvPr/>
          </p:nvSpPr>
          <p:spPr>
            <a:xfrm>
              <a:off x="3675824" y="4076636"/>
              <a:ext cx="236347" cy="189103"/>
            </a:xfrm>
            <a:prstGeom prst="rect">
              <a:avLst/>
            </a:prstGeom>
            <a:blipFill>
              <a:blip r:embed="rId1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20" name="object 20"/>
          <p:cNvGrpSpPr/>
          <p:nvPr/>
        </p:nvGrpSpPr>
        <p:grpSpPr>
          <a:xfrm>
            <a:off x="5477255" y="2950462"/>
            <a:ext cx="2380615" cy="2148840"/>
            <a:chOff x="5477255" y="2950462"/>
            <a:chExt cx="2380615" cy="2148840"/>
          </a:xfrm>
        </p:grpSpPr>
        <p:sp>
          <p:nvSpPr>
            <p:cNvPr id="21" name="object 21"/>
            <p:cNvSpPr/>
            <p:nvPr/>
          </p:nvSpPr>
          <p:spPr>
            <a:xfrm>
              <a:off x="5477255" y="2950462"/>
              <a:ext cx="2380488" cy="2148840"/>
            </a:xfrm>
            <a:prstGeom prst="rect">
              <a:avLst/>
            </a:prstGeom>
            <a:blipFill>
              <a:blip r:embed="rId1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6137084" y="3265868"/>
              <a:ext cx="234823" cy="19062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/>
            <p:cNvSpPr/>
            <p:nvPr/>
          </p:nvSpPr>
          <p:spPr>
            <a:xfrm>
              <a:off x="6457124" y="3265868"/>
              <a:ext cx="234822" cy="190626"/>
            </a:xfrm>
            <a:prstGeom prst="rect">
              <a:avLst/>
            </a:prstGeom>
            <a:blipFill>
              <a:blip r:embed="rId17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868" y="361188"/>
            <a:ext cx="4465320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696967" y="361188"/>
            <a:ext cx="4255008" cy="17846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296" y="3392422"/>
            <a:ext cx="4099560" cy="17510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43255" y="2266188"/>
            <a:ext cx="4038600" cy="739140"/>
          </a:xfrm>
          <a:prstGeom prst="rect">
            <a:avLst/>
          </a:prstGeom>
          <a:solidFill>
            <a:srgbClr val="FFFFFF"/>
          </a:solidFill>
          <a:ln w="12700">
            <a:solidFill>
              <a:srgbClr val="333399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20"/>
              </a:spcBef>
            </a:pPr>
            <a:r>
              <a:rPr dirty="0" sz="1400" spc="-5">
                <a:latin typeface="Arial"/>
                <a:cs typeface="Arial"/>
              </a:rPr>
              <a:t>Stigmastan-3,6-dione </a:t>
            </a:r>
            <a:r>
              <a:rPr dirty="0" sz="1400">
                <a:latin typeface="Arial"/>
                <a:cs typeface="Arial"/>
              </a:rPr>
              <a:t>5.67%, </a:t>
            </a:r>
            <a:r>
              <a:rPr dirty="0" sz="1400" spc="10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45</a:t>
            </a:r>
            <a:r>
              <a:rPr dirty="0" sz="1400" spc="10">
                <a:latin typeface="Times New Roman"/>
                <a:cs typeface="Times New Roman"/>
              </a:rPr>
              <a:t>H</a:t>
            </a:r>
            <a:r>
              <a:rPr dirty="0" baseline="-21604" sz="1350" spc="15">
                <a:latin typeface="Times New Roman"/>
                <a:cs typeface="Times New Roman"/>
              </a:rPr>
              <a:t>84</a:t>
            </a:r>
            <a:r>
              <a:rPr dirty="0" sz="1400" spc="10">
                <a:latin typeface="Times New Roman"/>
                <a:cs typeface="Times New Roman"/>
              </a:rPr>
              <a:t>O</a:t>
            </a:r>
            <a:r>
              <a:rPr dirty="0" baseline="-21604" sz="1350" spc="15">
                <a:latin typeface="Times New Roman"/>
                <a:cs typeface="Times New Roman"/>
              </a:rPr>
              <a:t>14 </a:t>
            </a:r>
            <a:r>
              <a:rPr dirty="0" sz="1400" spc="-5">
                <a:latin typeface="Times New Roman"/>
                <a:cs typeface="Times New Roman"/>
              </a:rPr>
              <a:t>(m/z</a:t>
            </a:r>
            <a:r>
              <a:rPr dirty="0" sz="1400" spc="-9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871)</a:t>
            </a:r>
            <a:endParaRPr sz="14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20.04%, </a:t>
            </a:r>
            <a:r>
              <a:rPr dirty="0" sz="1400" spc="10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45</a:t>
            </a:r>
            <a:r>
              <a:rPr dirty="0" sz="1400" spc="10">
                <a:latin typeface="Times New Roman"/>
                <a:cs typeface="Times New Roman"/>
              </a:rPr>
              <a:t>H</a:t>
            </a:r>
            <a:r>
              <a:rPr dirty="0" baseline="-21604" sz="1350" spc="15">
                <a:latin typeface="Times New Roman"/>
                <a:cs typeface="Times New Roman"/>
              </a:rPr>
              <a:t>84</a:t>
            </a:r>
            <a:r>
              <a:rPr dirty="0" sz="1400" spc="10">
                <a:latin typeface="Times New Roman"/>
                <a:cs typeface="Times New Roman"/>
              </a:rPr>
              <a:t>O</a:t>
            </a:r>
            <a:r>
              <a:rPr dirty="0" baseline="-21604" sz="1350" spc="15">
                <a:latin typeface="Times New Roman"/>
                <a:cs typeface="Times New Roman"/>
              </a:rPr>
              <a:t>15 </a:t>
            </a:r>
            <a:r>
              <a:rPr dirty="0" sz="1400" spc="-5">
                <a:latin typeface="Times New Roman"/>
                <a:cs typeface="Times New Roman"/>
              </a:rPr>
              <a:t>(m/z </a:t>
            </a:r>
            <a:r>
              <a:rPr dirty="0" sz="1400">
                <a:latin typeface="Times New Roman"/>
                <a:cs typeface="Times New Roman"/>
              </a:rPr>
              <a:t>887) 5.98%, </a:t>
            </a:r>
            <a:r>
              <a:rPr dirty="0" sz="1400" spc="10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36</a:t>
            </a:r>
            <a:r>
              <a:rPr dirty="0" sz="1400" spc="10">
                <a:latin typeface="Times New Roman"/>
                <a:cs typeface="Times New Roman"/>
              </a:rPr>
              <a:t>H</a:t>
            </a:r>
            <a:r>
              <a:rPr dirty="0" baseline="-21604" sz="1350" spc="15">
                <a:latin typeface="Times New Roman"/>
                <a:cs typeface="Times New Roman"/>
              </a:rPr>
              <a:t>44</a:t>
            </a:r>
            <a:r>
              <a:rPr dirty="0" sz="1400" spc="10">
                <a:latin typeface="Times New Roman"/>
                <a:cs typeface="Times New Roman"/>
              </a:rPr>
              <a:t>O</a:t>
            </a:r>
            <a:r>
              <a:rPr dirty="0" baseline="-21604" sz="1350" spc="15">
                <a:latin typeface="Times New Roman"/>
                <a:cs typeface="Times New Roman"/>
              </a:rPr>
              <a:t>9</a:t>
            </a:r>
            <a:r>
              <a:rPr dirty="0" baseline="-21604" sz="1350" spc="12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(m/z</a:t>
            </a:r>
            <a:endParaRPr sz="1400">
              <a:latin typeface="Times New Roman"/>
              <a:cs typeface="Times New Roman"/>
            </a:endParaRPr>
          </a:p>
          <a:p>
            <a:pPr marL="9144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621) 3,95%, </a:t>
            </a:r>
            <a:r>
              <a:rPr dirty="0" sz="1400" spc="10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28</a:t>
            </a:r>
            <a:r>
              <a:rPr dirty="0" sz="1400" spc="10">
                <a:latin typeface="Times New Roman"/>
                <a:cs typeface="Times New Roman"/>
              </a:rPr>
              <a:t>H</a:t>
            </a:r>
            <a:r>
              <a:rPr dirty="0" baseline="-21604" sz="1350" spc="15">
                <a:latin typeface="Times New Roman"/>
                <a:cs typeface="Times New Roman"/>
              </a:rPr>
              <a:t>46</a:t>
            </a:r>
            <a:r>
              <a:rPr dirty="0" sz="1400" spc="10">
                <a:latin typeface="Times New Roman"/>
                <a:cs typeface="Times New Roman"/>
              </a:rPr>
              <a:t>O</a:t>
            </a:r>
            <a:r>
              <a:rPr dirty="0" baseline="-21604" sz="1350" spc="15">
                <a:latin typeface="Times New Roman"/>
                <a:cs typeface="Times New Roman"/>
              </a:rPr>
              <a:t>2 </a:t>
            </a:r>
            <a:r>
              <a:rPr dirty="0" sz="1400" spc="-5">
                <a:latin typeface="Times New Roman"/>
                <a:cs typeface="Times New Roman"/>
              </a:rPr>
              <a:t>(m/z </a:t>
            </a:r>
            <a:r>
              <a:rPr dirty="0" sz="1400">
                <a:latin typeface="Times New Roman"/>
                <a:cs typeface="Times New Roman"/>
              </a:rPr>
              <a:t>415)</a:t>
            </a:r>
            <a:r>
              <a:rPr dirty="0" sz="1400" spc="-2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3.3%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2296" y="9144"/>
            <a:ext cx="1374775" cy="353695"/>
          </a:xfrm>
          <a:prstGeom prst="rect">
            <a:avLst/>
          </a:prstGeom>
          <a:solidFill>
            <a:srgbClr val="FFFFFF"/>
          </a:solidFill>
          <a:ln w="12700">
            <a:solidFill>
              <a:srgbClr val="333399"/>
            </a:solidFill>
          </a:ln>
        </p:spPr>
        <p:txBody>
          <a:bodyPr wrap="square" lIns="0" tIns="39370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10"/>
              </a:spcBef>
            </a:pPr>
            <a:r>
              <a:rPr dirty="0" sz="1700" spc="-95">
                <a:latin typeface="Arial"/>
                <a:cs typeface="Arial"/>
              </a:rPr>
              <a:t>F.</a:t>
            </a:r>
            <a:r>
              <a:rPr dirty="0" sz="1700" spc="-3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n-hexane</a:t>
            </a:r>
            <a:endParaRPr sz="17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696967" y="0"/>
            <a:ext cx="2013585" cy="353695"/>
          </a:xfrm>
          <a:prstGeom prst="rect"/>
          <a:solidFill>
            <a:srgbClr val="FFFFFF"/>
          </a:solidFill>
          <a:ln w="12700">
            <a:solidFill>
              <a:srgbClr val="333399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dirty="0" sz="1700" spc="-95"/>
              <a:t>F. </a:t>
            </a:r>
            <a:r>
              <a:rPr dirty="0" sz="1700" spc="-5"/>
              <a:t>Ethyl</a:t>
            </a:r>
            <a:r>
              <a:rPr dirty="0" sz="1700" spc="100"/>
              <a:t> </a:t>
            </a:r>
            <a:r>
              <a:rPr dirty="0" sz="1700" spc="-5"/>
              <a:t>acetate</a:t>
            </a:r>
            <a:endParaRPr sz="1700"/>
          </a:p>
        </p:txBody>
      </p:sp>
      <p:sp>
        <p:nvSpPr>
          <p:cNvPr id="8" name="object 8"/>
          <p:cNvSpPr txBox="1"/>
          <p:nvPr/>
        </p:nvSpPr>
        <p:spPr>
          <a:xfrm>
            <a:off x="4876800" y="2266188"/>
            <a:ext cx="3971925" cy="739140"/>
          </a:xfrm>
          <a:prstGeom prst="rect">
            <a:avLst/>
          </a:prstGeom>
          <a:solidFill>
            <a:srgbClr val="FFFFFF"/>
          </a:solidFill>
          <a:ln w="12700">
            <a:solidFill>
              <a:srgbClr val="BADFE2"/>
            </a:solidFill>
          </a:ln>
        </p:spPr>
        <p:txBody>
          <a:bodyPr wrap="square" lIns="0" tIns="40640" rIns="0" bIns="0" rtlCol="0" vert="horz">
            <a:spAutoFit/>
          </a:bodyPr>
          <a:lstStyle/>
          <a:p>
            <a:pPr marL="92710">
              <a:lnSpc>
                <a:spcPct val="100000"/>
              </a:lnSpc>
              <a:spcBef>
                <a:spcPts val="320"/>
              </a:spcBef>
            </a:pPr>
            <a:r>
              <a:rPr dirty="0" sz="1400">
                <a:latin typeface="Arial"/>
                <a:cs typeface="Arial"/>
              </a:rPr>
              <a:t>d-catechin 3,14%, </a:t>
            </a:r>
            <a:r>
              <a:rPr dirty="0" sz="1400" spc="-5">
                <a:latin typeface="Arial"/>
                <a:cs typeface="Arial"/>
              </a:rPr>
              <a:t>Procyanidin </a:t>
            </a:r>
            <a:r>
              <a:rPr dirty="0" sz="1400">
                <a:latin typeface="Arial"/>
                <a:cs typeface="Arial"/>
              </a:rPr>
              <a:t>A2</a:t>
            </a:r>
            <a:r>
              <a:rPr dirty="0" sz="1400" spc="-190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12,23%,</a:t>
            </a:r>
            <a:endParaRPr sz="1400">
              <a:latin typeface="Arial"/>
              <a:cs typeface="Arial"/>
            </a:endParaRPr>
          </a:p>
          <a:p>
            <a:pPr marL="92710">
              <a:lnSpc>
                <a:spcPct val="100000"/>
              </a:lnSpc>
            </a:pPr>
            <a:r>
              <a:rPr dirty="0" sz="1400" spc="10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23</a:t>
            </a:r>
            <a:r>
              <a:rPr dirty="0" sz="1400" spc="10">
                <a:latin typeface="Times New Roman"/>
                <a:cs typeface="Times New Roman"/>
              </a:rPr>
              <a:t>H</a:t>
            </a:r>
            <a:r>
              <a:rPr dirty="0" baseline="-21604" sz="1350" spc="15">
                <a:latin typeface="Times New Roman"/>
                <a:cs typeface="Times New Roman"/>
              </a:rPr>
              <a:t>40</a:t>
            </a:r>
            <a:r>
              <a:rPr dirty="0" sz="1400" spc="10">
                <a:latin typeface="Times New Roman"/>
                <a:cs typeface="Times New Roman"/>
              </a:rPr>
              <a:t>O</a:t>
            </a:r>
            <a:r>
              <a:rPr dirty="0" baseline="-21604" sz="1350" spc="15">
                <a:latin typeface="Times New Roman"/>
                <a:cs typeface="Times New Roman"/>
              </a:rPr>
              <a:t>19 </a:t>
            </a:r>
            <a:r>
              <a:rPr dirty="0" sz="1400" spc="-5">
                <a:latin typeface="Times New Roman"/>
                <a:cs typeface="Times New Roman"/>
              </a:rPr>
              <a:t>(m/z </a:t>
            </a:r>
            <a:r>
              <a:rPr dirty="0" sz="1400">
                <a:latin typeface="Times New Roman"/>
                <a:cs typeface="Times New Roman"/>
              </a:rPr>
              <a:t>621) 17,89%, </a:t>
            </a:r>
            <a:r>
              <a:rPr dirty="0" sz="1400" spc="10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45</a:t>
            </a:r>
            <a:r>
              <a:rPr dirty="0" sz="1400" spc="10">
                <a:latin typeface="Times New Roman"/>
                <a:cs typeface="Times New Roman"/>
              </a:rPr>
              <a:t>H</a:t>
            </a:r>
            <a:r>
              <a:rPr dirty="0" baseline="-21604" sz="1350" spc="15">
                <a:latin typeface="Times New Roman"/>
                <a:cs typeface="Times New Roman"/>
              </a:rPr>
              <a:t>84</a:t>
            </a:r>
            <a:r>
              <a:rPr dirty="0" sz="1400" spc="10">
                <a:latin typeface="Times New Roman"/>
                <a:cs typeface="Times New Roman"/>
              </a:rPr>
              <a:t>O</a:t>
            </a:r>
            <a:r>
              <a:rPr dirty="0" baseline="-21604" sz="1350" spc="15">
                <a:latin typeface="Times New Roman"/>
                <a:cs typeface="Times New Roman"/>
              </a:rPr>
              <a:t>14 </a:t>
            </a:r>
            <a:r>
              <a:rPr dirty="0" sz="1400" spc="-5">
                <a:latin typeface="Times New Roman"/>
                <a:cs typeface="Times New Roman"/>
              </a:rPr>
              <a:t>(m/z</a:t>
            </a:r>
            <a:r>
              <a:rPr dirty="0" sz="1400" spc="1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871)</a:t>
            </a:r>
            <a:endParaRPr sz="1400">
              <a:latin typeface="Times New Roman"/>
              <a:cs typeface="Times New Roman"/>
            </a:endParaRPr>
          </a:p>
          <a:p>
            <a:pPr marL="92710">
              <a:lnSpc>
                <a:spcPct val="100000"/>
              </a:lnSpc>
            </a:pPr>
            <a:r>
              <a:rPr dirty="0" sz="1400">
                <a:latin typeface="Times New Roman"/>
                <a:cs typeface="Times New Roman"/>
              </a:rPr>
              <a:t>14,09%, </a:t>
            </a:r>
            <a:r>
              <a:rPr dirty="0" sz="1400" spc="10">
                <a:latin typeface="Times New Roman"/>
                <a:cs typeface="Times New Roman"/>
              </a:rPr>
              <a:t>C</a:t>
            </a:r>
            <a:r>
              <a:rPr dirty="0" baseline="-21604" sz="1350" spc="15">
                <a:latin typeface="Times New Roman"/>
                <a:cs typeface="Times New Roman"/>
              </a:rPr>
              <a:t>23</a:t>
            </a:r>
            <a:r>
              <a:rPr dirty="0" sz="1400" spc="10">
                <a:latin typeface="Times New Roman"/>
                <a:cs typeface="Times New Roman"/>
              </a:rPr>
              <a:t>H</a:t>
            </a:r>
            <a:r>
              <a:rPr dirty="0" baseline="-21604" sz="1350" spc="15">
                <a:latin typeface="Times New Roman"/>
                <a:cs typeface="Times New Roman"/>
              </a:rPr>
              <a:t>46</a:t>
            </a:r>
            <a:r>
              <a:rPr dirty="0" sz="1400" spc="10">
                <a:latin typeface="Times New Roman"/>
                <a:cs typeface="Times New Roman"/>
              </a:rPr>
              <a:t>O</a:t>
            </a:r>
            <a:r>
              <a:rPr dirty="0" baseline="-21604" sz="1350" spc="15">
                <a:latin typeface="Times New Roman"/>
                <a:cs typeface="Times New Roman"/>
              </a:rPr>
              <a:t>20 </a:t>
            </a:r>
            <a:r>
              <a:rPr dirty="0" sz="1400" spc="-5">
                <a:latin typeface="Times New Roman"/>
                <a:cs typeface="Times New Roman"/>
              </a:rPr>
              <a:t>(m/z </a:t>
            </a:r>
            <a:r>
              <a:rPr dirty="0" sz="1400">
                <a:latin typeface="Times New Roman"/>
                <a:cs typeface="Times New Roman"/>
              </a:rPr>
              <a:t>643)</a:t>
            </a:r>
            <a:r>
              <a:rPr dirty="0" sz="1400" spc="-2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5,87%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296" y="3043427"/>
            <a:ext cx="2504440" cy="355600"/>
          </a:xfrm>
          <a:prstGeom prst="rect">
            <a:avLst/>
          </a:prstGeom>
          <a:ln w="12700">
            <a:solidFill>
              <a:srgbClr val="333399"/>
            </a:solidFill>
          </a:ln>
        </p:spPr>
        <p:txBody>
          <a:bodyPr wrap="square" lIns="0" tIns="4127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25"/>
              </a:spcBef>
            </a:pPr>
            <a:r>
              <a:rPr dirty="0" sz="1700">
                <a:latin typeface="Arial"/>
                <a:cs typeface="Arial"/>
              </a:rPr>
              <a:t>Residual</a:t>
            </a:r>
            <a:r>
              <a:rPr dirty="0" sz="1700" spc="-25">
                <a:latin typeface="Arial"/>
                <a:cs typeface="Arial"/>
              </a:rPr>
              <a:t> </a:t>
            </a:r>
            <a:r>
              <a:rPr dirty="0" sz="1700">
                <a:latin typeface="Arial"/>
                <a:cs typeface="Arial"/>
              </a:rPr>
              <a:t>Fraction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85488" y="3909059"/>
            <a:ext cx="3970020" cy="739140"/>
          </a:xfrm>
          <a:prstGeom prst="rect">
            <a:avLst/>
          </a:prstGeom>
          <a:ln w="12700">
            <a:solidFill>
              <a:srgbClr val="FFFFFF"/>
            </a:solidFill>
          </a:ln>
        </p:spPr>
        <p:txBody>
          <a:bodyPr wrap="square" lIns="0" tIns="41910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30"/>
              </a:spcBef>
            </a:pPr>
            <a:r>
              <a:rPr dirty="0" sz="1400">
                <a:latin typeface="Arial"/>
                <a:cs typeface="Arial"/>
              </a:rPr>
              <a:t>Grosvenorine 0.33%, </a:t>
            </a:r>
            <a:r>
              <a:rPr dirty="0" sz="1400" spc="-5">
                <a:latin typeface="Arial"/>
                <a:cs typeface="Arial"/>
              </a:rPr>
              <a:t>Procyanidin </a:t>
            </a:r>
            <a:r>
              <a:rPr dirty="0" sz="1400">
                <a:latin typeface="Arial"/>
                <a:cs typeface="Arial"/>
              </a:rPr>
              <a:t>A2</a:t>
            </a:r>
            <a:r>
              <a:rPr dirty="0" sz="1400" spc="-18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2%,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dirty="0" sz="1400">
                <a:latin typeface="Arial"/>
                <a:cs typeface="Arial"/>
              </a:rPr>
              <a:t>Quercetin 0,41%, </a:t>
            </a:r>
            <a:r>
              <a:rPr dirty="0" sz="1400" spc="5">
                <a:latin typeface="Arial"/>
                <a:cs typeface="Arial"/>
              </a:rPr>
              <a:t>C</a:t>
            </a:r>
            <a:r>
              <a:rPr dirty="0" baseline="-21604" sz="1350" spc="7">
                <a:latin typeface="Arial"/>
                <a:cs typeface="Arial"/>
              </a:rPr>
              <a:t>23</a:t>
            </a:r>
            <a:r>
              <a:rPr dirty="0" sz="1400" spc="5">
                <a:latin typeface="Arial"/>
                <a:cs typeface="Arial"/>
              </a:rPr>
              <a:t>H</a:t>
            </a:r>
            <a:r>
              <a:rPr dirty="0" baseline="-21604" sz="1350" spc="7">
                <a:latin typeface="Arial"/>
                <a:cs typeface="Arial"/>
              </a:rPr>
              <a:t>40</a:t>
            </a:r>
            <a:r>
              <a:rPr dirty="0" sz="1400" spc="5">
                <a:latin typeface="Arial"/>
                <a:cs typeface="Arial"/>
              </a:rPr>
              <a:t>O</a:t>
            </a:r>
            <a:r>
              <a:rPr dirty="0" baseline="-21604" sz="1350" spc="7">
                <a:latin typeface="Arial"/>
                <a:cs typeface="Arial"/>
              </a:rPr>
              <a:t>19 </a:t>
            </a:r>
            <a:r>
              <a:rPr dirty="0" sz="1400">
                <a:latin typeface="Arial"/>
                <a:cs typeface="Arial"/>
              </a:rPr>
              <a:t>(m/z 621)</a:t>
            </a:r>
            <a:r>
              <a:rPr dirty="0" sz="1400" spc="-204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3,12%,</a:t>
            </a:r>
            <a:endParaRPr sz="1400">
              <a:latin typeface="Arial"/>
              <a:cs typeface="Arial"/>
            </a:endParaRPr>
          </a:p>
          <a:p>
            <a:pPr marL="90805">
              <a:lnSpc>
                <a:spcPct val="100000"/>
              </a:lnSpc>
            </a:pPr>
            <a:r>
              <a:rPr dirty="0" sz="1400" spc="5">
                <a:latin typeface="Arial"/>
                <a:cs typeface="Arial"/>
              </a:rPr>
              <a:t>C</a:t>
            </a:r>
            <a:r>
              <a:rPr dirty="0" baseline="-21604" sz="1350" spc="7">
                <a:latin typeface="Arial"/>
                <a:cs typeface="Arial"/>
              </a:rPr>
              <a:t>23</a:t>
            </a:r>
            <a:r>
              <a:rPr dirty="0" sz="1400" spc="5">
                <a:latin typeface="Arial"/>
                <a:cs typeface="Arial"/>
              </a:rPr>
              <a:t>H</a:t>
            </a:r>
            <a:r>
              <a:rPr dirty="0" baseline="-21604" sz="1350" spc="7">
                <a:latin typeface="Arial"/>
                <a:cs typeface="Arial"/>
              </a:rPr>
              <a:t>46</a:t>
            </a:r>
            <a:r>
              <a:rPr dirty="0" sz="1400" spc="5">
                <a:latin typeface="Arial"/>
                <a:cs typeface="Arial"/>
              </a:rPr>
              <a:t>O</a:t>
            </a:r>
            <a:r>
              <a:rPr dirty="0" baseline="-21604" sz="1350" spc="7">
                <a:latin typeface="Arial"/>
                <a:cs typeface="Arial"/>
              </a:rPr>
              <a:t>20 </a:t>
            </a:r>
            <a:r>
              <a:rPr dirty="0" sz="1400" spc="-5">
                <a:latin typeface="Arial"/>
                <a:cs typeface="Arial"/>
              </a:rPr>
              <a:t>(m/z </a:t>
            </a:r>
            <a:r>
              <a:rPr dirty="0" sz="1400">
                <a:latin typeface="Arial"/>
                <a:cs typeface="Arial"/>
              </a:rPr>
              <a:t>643)</a:t>
            </a:r>
            <a:r>
              <a:rPr dirty="0" sz="1400" spc="-125">
                <a:latin typeface="Arial"/>
                <a:cs typeface="Arial"/>
              </a:rPr>
              <a:t> </a:t>
            </a:r>
            <a:r>
              <a:rPr dirty="0" sz="1400">
                <a:latin typeface="Arial"/>
                <a:cs typeface="Arial"/>
              </a:rPr>
              <a:t>2,24%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482465" y="238125"/>
            <a:ext cx="4436745" cy="37655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300" spc="-5"/>
              <a:t>Characterization </a:t>
            </a:r>
            <a:r>
              <a:rPr dirty="0" sz="2300"/>
              <a:t>of Kidney</a:t>
            </a:r>
            <a:r>
              <a:rPr dirty="0" sz="2300" spc="-80"/>
              <a:t> </a:t>
            </a:r>
            <a:r>
              <a:rPr dirty="0" sz="2300"/>
              <a:t>Stones</a:t>
            </a:r>
            <a:endParaRPr sz="2300"/>
          </a:p>
        </p:txBody>
      </p:sp>
      <p:sp>
        <p:nvSpPr>
          <p:cNvPr id="3" name="object 3"/>
          <p:cNvSpPr/>
          <p:nvPr/>
        </p:nvSpPr>
        <p:spPr>
          <a:xfrm>
            <a:off x="792480" y="280415"/>
            <a:ext cx="1527047" cy="21564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43255" y="2583179"/>
            <a:ext cx="1296924" cy="18790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670304" y="2583179"/>
            <a:ext cx="1383792" cy="19415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349752" y="710183"/>
            <a:ext cx="5039867" cy="41529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2023-01-14T05:54:01Z</dcterms:created>
  <dcterms:modified xsi:type="dcterms:W3CDTF">2023-01-14T05:54:01Z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2023-01-14T00:00:00Z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2023-01-14T00:00:00Z</vt:filetime>
  </property>
</Properties>
</file>