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623E"/>
    <a:srgbClr val="26764A"/>
    <a:srgbClr val="0066CC"/>
    <a:srgbClr val="3366CC"/>
    <a:srgbClr val="6699FF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7CF67-7724-4C5F-90A5-9E33AEE26A6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5CDE537-FAB6-41D5-B7FA-7D39BECDC1F3}">
      <dgm:prSet phldrT="[Text]"/>
      <dgm:spPr/>
      <dgm:t>
        <a:bodyPr/>
        <a:lstStyle/>
        <a:p>
          <a:r>
            <a:rPr lang="en-US" dirty="0"/>
            <a:t>Ultrasonic Wave</a:t>
          </a:r>
          <a:endParaRPr lang="en-ID" dirty="0"/>
        </a:p>
      </dgm:t>
    </dgm:pt>
    <dgm:pt modelId="{767CFFD4-2281-4792-9D1C-6D4F552DD85C}" type="parTrans" cxnId="{3D33CEAE-263C-459A-B67B-F1E2BCA9E54F}">
      <dgm:prSet/>
      <dgm:spPr/>
      <dgm:t>
        <a:bodyPr/>
        <a:lstStyle/>
        <a:p>
          <a:endParaRPr lang="en-ID"/>
        </a:p>
      </dgm:t>
    </dgm:pt>
    <dgm:pt modelId="{1B3425E7-3603-4600-BFBB-E085B29C2B78}" type="sibTrans" cxnId="{3D33CEAE-263C-459A-B67B-F1E2BCA9E54F}">
      <dgm:prSet/>
      <dgm:spPr/>
      <dgm:t>
        <a:bodyPr/>
        <a:lstStyle/>
        <a:p>
          <a:endParaRPr lang="en-ID"/>
        </a:p>
      </dgm:t>
    </dgm:pt>
    <dgm:pt modelId="{8162BB04-2AB2-425D-9BC3-FDDCD49FE973}">
      <dgm:prSet phldrT="[Text]"/>
      <dgm:spPr/>
      <dgm:t>
        <a:bodyPr/>
        <a:lstStyle/>
        <a:p>
          <a:r>
            <a:rPr lang="en-US" dirty="0"/>
            <a:t>Acid Hydrolysis Method</a:t>
          </a:r>
          <a:endParaRPr lang="en-ID" dirty="0"/>
        </a:p>
      </dgm:t>
    </dgm:pt>
    <dgm:pt modelId="{F52EE1E7-E421-4961-9DE0-E9C6BF9B40A6}" type="parTrans" cxnId="{76EF47EE-0B5F-46DC-A61A-250FC84A558B}">
      <dgm:prSet/>
      <dgm:spPr/>
      <dgm:t>
        <a:bodyPr/>
        <a:lstStyle/>
        <a:p>
          <a:endParaRPr lang="en-ID"/>
        </a:p>
      </dgm:t>
    </dgm:pt>
    <dgm:pt modelId="{2DA6924D-BA63-4B48-AD3F-0CBA50AA7D9C}" type="sibTrans" cxnId="{76EF47EE-0B5F-46DC-A61A-250FC84A558B}">
      <dgm:prSet/>
      <dgm:spPr/>
      <dgm:t>
        <a:bodyPr/>
        <a:lstStyle/>
        <a:p>
          <a:endParaRPr lang="en-ID"/>
        </a:p>
      </dgm:t>
    </dgm:pt>
    <dgm:pt modelId="{539EE3BB-D3A7-49DE-9A30-5E7922BB0AB4}">
      <dgm:prSet phldrT="[Text]"/>
      <dgm:spPr/>
      <dgm:t>
        <a:bodyPr/>
        <a:lstStyle/>
        <a:p>
          <a:r>
            <a:rPr lang="en-US" dirty="0"/>
            <a:t>Ultrasonication-Chemical combination method</a:t>
          </a:r>
          <a:endParaRPr lang="en-ID" dirty="0"/>
        </a:p>
      </dgm:t>
    </dgm:pt>
    <dgm:pt modelId="{EDC6371B-FDF2-4A53-B040-D2FEB39F9A91}" type="parTrans" cxnId="{CD77740F-8403-496F-AFF9-682C532223E9}">
      <dgm:prSet/>
      <dgm:spPr/>
      <dgm:t>
        <a:bodyPr/>
        <a:lstStyle/>
        <a:p>
          <a:endParaRPr lang="en-ID"/>
        </a:p>
      </dgm:t>
    </dgm:pt>
    <dgm:pt modelId="{5046FEE3-B533-47A0-9AB1-2D2422F44777}" type="sibTrans" cxnId="{CD77740F-8403-496F-AFF9-682C532223E9}">
      <dgm:prSet/>
      <dgm:spPr/>
      <dgm:t>
        <a:bodyPr/>
        <a:lstStyle/>
        <a:p>
          <a:endParaRPr lang="en-ID"/>
        </a:p>
      </dgm:t>
    </dgm:pt>
    <dgm:pt modelId="{C3DA2B6D-E68B-4363-8B62-5F7DCB56099B}" type="pres">
      <dgm:prSet presAssocID="{E5D7CF67-7724-4C5F-90A5-9E33AEE26A61}" presName="Name0" presStyleCnt="0">
        <dgm:presLayoutVars>
          <dgm:dir/>
          <dgm:resizeHandles val="exact"/>
        </dgm:presLayoutVars>
      </dgm:prSet>
      <dgm:spPr/>
    </dgm:pt>
    <dgm:pt modelId="{1AC8FA21-98E2-4607-A4FE-3FF317CEB9A2}" type="pres">
      <dgm:prSet presAssocID="{E5D7CF67-7724-4C5F-90A5-9E33AEE26A61}" presName="vNodes" presStyleCnt="0"/>
      <dgm:spPr/>
    </dgm:pt>
    <dgm:pt modelId="{CBCE133B-F5D8-435F-B716-DE38CE482355}" type="pres">
      <dgm:prSet presAssocID="{95CDE537-FAB6-41D5-B7FA-7D39BECDC1F3}" presName="node" presStyleLbl="node1" presStyleIdx="0" presStyleCnt="3">
        <dgm:presLayoutVars>
          <dgm:bulletEnabled val="1"/>
        </dgm:presLayoutVars>
      </dgm:prSet>
      <dgm:spPr/>
    </dgm:pt>
    <dgm:pt modelId="{64F9FB91-C96E-448E-9655-EB5B3D8A1A9F}" type="pres">
      <dgm:prSet presAssocID="{1B3425E7-3603-4600-BFBB-E085B29C2B78}" presName="spacerT" presStyleCnt="0"/>
      <dgm:spPr/>
    </dgm:pt>
    <dgm:pt modelId="{4E315BAC-8C78-4CE8-BAB8-9328A23B878A}" type="pres">
      <dgm:prSet presAssocID="{1B3425E7-3603-4600-BFBB-E085B29C2B78}" presName="sibTrans" presStyleLbl="sibTrans2D1" presStyleIdx="0" presStyleCnt="2"/>
      <dgm:spPr/>
    </dgm:pt>
    <dgm:pt modelId="{0C1015B3-77C4-4197-80F4-C76F8327EC5D}" type="pres">
      <dgm:prSet presAssocID="{1B3425E7-3603-4600-BFBB-E085B29C2B78}" presName="spacerB" presStyleCnt="0"/>
      <dgm:spPr/>
    </dgm:pt>
    <dgm:pt modelId="{A0BE8350-AEE6-4A36-AC17-33BB1B861186}" type="pres">
      <dgm:prSet presAssocID="{8162BB04-2AB2-425D-9BC3-FDDCD49FE973}" presName="node" presStyleLbl="node1" presStyleIdx="1" presStyleCnt="3">
        <dgm:presLayoutVars>
          <dgm:bulletEnabled val="1"/>
        </dgm:presLayoutVars>
      </dgm:prSet>
      <dgm:spPr/>
    </dgm:pt>
    <dgm:pt modelId="{A71E9734-C735-455C-BC43-F4383B09043C}" type="pres">
      <dgm:prSet presAssocID="{E5D7CF67-7724-4C5F-90A5-9E33AEE26A61}" presName="sibTransLast" presStyleLbl="sibTrans2D1" presStyleIdx="1" presStyleCnt="2"/>
      <dgm:spPr/>
    </dgm:pt>
    <dgm:pt modelId="{D9B1AE4E-D33A-459D-ACD9-54A15E813862}" type="pres">
      <dgm:prSet presAssocID="{E5D7CF67-7724-4C5F-90A5-9E33AEE26A61}" presName="connectorText" presStyleLbl="sibTrans2D1" presStyleIdx="1" presStyleCnt="2"/>
      <dgm:spPr/>
    </dgm:pt>
    <dgm:pt modelId="{6A43322E-672D-4C53-97F2-B80D7B3AEE56}" type="pres">
      <dgm:prSet presAssocID="{E5D7CF67-7724-4C5F-90A5-9E33AEE26A61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CD77740F-8403-496F-AFF9-682C532223E9}" srcId="{E5D7CF67-7724-4C5F-90A5-9E33AEE26A61}" destId="{539EE3BB-D3A7-49DE-9A30-5E7922BB0AB4}" srcOrd="2" destOrd="0" parTransId="{EDC6371B-FDF2-4A53-B040-D2FEB39F9A91}" sibTransId="{5046FEE3-B533-47A0-9AB1-2D2422F44777}"/>
    <dgm:cxn modelId="{18D3B561-2A12-437F-A1D5-676D80A28276}" type="presOf" srcId="{539EE3BB-D3A7-49DE-9A30-5E7922BB0AB4}" destId="{6A43322E-672D-4C53-97F2-B80D7B3AEE56}" srcOrd="0" destOrd="0" presId="urn:microsoft.com/office/officeart/2005/8/layout/equation2"/>
    <dgm:cxn modelId="{1B495350-A611-43D7-B1EC-7B79B6D7B5C4}" type="presOf" srcId="{1B3425E7-3603-4600-BFBB-E085B29C2B78}" destId="{4E315BAC-8C78-4CE8-BAB8-9328A23B878A}" srcOrd="0" destOrd="0" presId="urn:microsoft.com/office/officeart/2005/8/layout/equation2"/>
    <dgm:cxn modelId="{09DBA682-066B-4AD5-9EB9-0FB6BE039D52}" type="presOf" srcId="{2DA6924D-BA63-4B48-AD3F-0CBA50AA7D9C}" destId="{A71E9734-C735-455C-BC43-F4383B09043C}" srcOrd="0" destOrd="0" presId="urn:microsoft.com/office/officeart/2005/8/layout/equation2"/>
    <dgm:cxn modelId="{EAC6BB86-D6EE-47AA-84F5-46CB9E62C712}" type="presOf" srcId="{95CDE537-FAB6-41D5-B7FA-7D39BECDC1F3}" destId="{CBCE133B-F5D8-435F-B716-DE38CE482355}" srcOrd="0" destOrd="0" presId="urn:microsoft.com/office/officeart/2005/8/layout/equation2"/>
    <dgm:cxn modelId="{B3193089-3F80-4182-BF72-63624C21048A}" type="presOf" srcId="{8162BB04-2AB2-425D-9BC3-FDDCD49FE973}" destId="{A0BE8350-AEE6-4A36-AC17-33BB1B861186}" srcOrd="0" destOrd="0" presId="urn:microsoft.com/office/officeart/2005/8/layout/equation2"/>
    <dgm:cxn modelId="{2123D39A-927D-43D7-A7C0-6A09040BE309}" type="presOf" srcId="{2DA6924D-BA63-4B48-AD3F-0CBA50AA7D9C}" destId="{D9B1AE4E-D33A-459D-ACD9-54A15E813862}" srcOrd="1" destOrd="0" presId="urn:microsoft.com/office/officeart/2005/8/layout/equation2"/>
    <dgm:cxn modelId="{3D33CEAE-263C-459A-B67B-F1E2BCA9E54F}" srcId="{E5D7CF67-7724-4C5F-90A5-9E33AEE26A61}" destId="{95CDE537-FAB6-41D5-B7FA-7D39BECDC1F3}" srcOrd="0" destOrd="0" parTransId="{767CFFD4-2281-4792-9D1C-6D4F552DD85C}" sibTransId="{1B3425E7-3603-4600-BFBB-E085B29C2B78}"/>
    <dgm:cxn modelId="{76EF47EE-0B5F-46DC-A61A-250FC84A558B}" srcId="{E5D7CF67-7724-4C5F-90A5-9E33AEE26A61}" destId="{8162BB04-2AB2-425D-9BC3-FDDCD49FE973}" srcOrd="1" destOrd="0" parTransId="{F52EE1E7-E421-4961-9DE0-E9C6BF9B40A6}" sibTransId="{2DA6924D-BA63-4B48-AD3F-0CBA50AA7D9C}"/>
    <dgm:cxn modelId="{B29ED8EF-9984-446C-BC36-6F2A4E3C1492}" type="presOf" srcId="{E5D7CF67-7724-4C5F-90A5-9E33AEE26A61}" destId="{C3DA2B6D-E68B-4363-8B62-5F7DCB56099B}" srcOrd="0" destOrd="0" presId="urn:microsoft.com/office/officeart/2005/8/layout/equation2"/>
    <dgm:cxn modelId="{1CCF6E61-6016-4DE9-84EC-9BD18027321E}" type="presParOf" srcId="{C3DA2B6D-E68B-4363-8B62-5F7DCB56099B}" destId="{1AC8FA21-98E2-4607-A4FE-3FF317CEB9A2}" srcOrd="0" destOrd="0" presId="urn:microsoft.com/office/officeart/2005/8/layout/equation2"/>
    <dgm:cxn modelId="{91C8FB73-0DB2-45E3-92ED-99E0FADF96F7}" type="presParOf" srcId="{1AC8FA21-98E2-4607-A4FE-3FF317CEB9A2}" destId="{CBCE133B-F5D8-435F-B716-DE38CE482355}" srcOrd="0" destOrd="0" presId="urn:microsoft.com/office/officeart/2005/8/layout/equation2"/>
    <dgm:cxn modelId="{39433D38-B403-46BB-813C-6D514692F942}" type="presParOf" srcId="{1AC8FA21-98E2-4607-A4FE-3FF317CEB9A2}" destId="{64F9FB91-C96E-448E-9655-EB5B3D8A1A9F}" srcOrd="1" destOrd="0" presId="urn:microsoft.com/office/officeart/2005/8/layout/equation2"/>
    <dgm:cxn modelId="{38BE511F-488A-44EE-9FC9-79C66FB9EA9B}" type="presParOf" srcId="{1AC8FA21-98E2-4607-A4FE-3FF317CEB9A2}" destId="{4E315BAC-8C78-4CE8-BAB8-9328A23B878A}" srcOrd="2" destOrd="0" presId="urn:microsoft.com/office/officeart/2005/8/layout/equation2"/>
    <dgm:cxn modelId="{BF2E2023-E937-4F3B-9FBD-55064CAE99CA}" type="presParOf" srcId="{1AC8FA21-98E2-4607-A4FE-3FF317CEB9A2}" destId="{0C1015B3-77C4-4197-80F4-C76F8327EC5D}" srcOrd="3" destOrd="0" presId="urn:microsoft.com/office/officeart/2005/8/layout/equation2"/>
    <dgm:cxn modelId="{DC975745-7914-4784-8970-04E56C37ABE9}" type="presParOf" srcId="{1AC8FA21-98E2-4607-A4FE-3FF317CEB9A2}" destId="{A0BE8350-AEE6-4A36-AC17-33BB1B861186}" srcOrd="4" destOrd="0" presId="urn:microsoft.com/office/officeart/2005/8/layout/equation2"/>
    <dgm:cxn modelId="{5C7ECA65-4FB2-415F-BC4F-00441999CA5A}" type="presParOf" srcId="{C3DA2B6D-E68B-4363-8B62-5F7DCB56099B}" destId="{A71E9734-C735-455C-BC43-F4383B09043C}" srcOrd="1" destOrd="0" presId="urn:microsoft.com/office/officeart/2005/8/layout/equation2"/>
    <dgm:cxn modelId="{430063EE-ED20-4BEC-89E0-8F9D3149E7EC}" type="presParOf" srcId="{A71E9734-C735-455C-BC43-F4383B09043C}" destId="{D9B1AE4E-D33A-459D-ACD9-54A15E813862}" srcOrd="0" destOrd="0" presId="urn:microsoft.com/office/officeart/2005/8/layout/equation2"/>
    <dgm:cxn modelId="{374ECE88-3C28-4944-9E48-E424BF3D416C}" type="presParOf" srcId="{C3DA2B6D-E68B-4363-8B62-5F7DCB56099B}" destId="{6A43322E-672D-4C53-97F2-B80D7B3AEE5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2C7C6-30D6-450F-9BCD-F5CCC496F7E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F031E1F-8B18-4847-8B2B-D22F1F2159CF}">
      <dgm:prSet phldrT="[Text]"/>
      <dgm:spPr/>
      <dgm:t>
        <a:bodyPr/>
        <a:lstStyle/>
        <a:p>
          <a:r>
            <a:rPr lang="en-US" dirty="0"/>
            <a:t>Alkali Treatment by NaOH 17,5% w/v</a:t>
          </a:r>
          <a:endParaRPr lang="en-ID" dirty="0"/>
        </a:p>
      </dgm:t>
    </dgm:pt>
    <dgm:pt modelId="{DA8AE9FA-1822-451B-BCE8-C34A5227BEC8}" type="parTrans" cxnId="{5A3117B4-5018-43FF-BE38-3338845F962E}">
      <dgm:prSet/>
      <dgm:spPr/>
      <dgm:t>
        <a:bodyPr/>
        <a:lstStyle/>
        <a:p>
          <a:endParaRPr lang="en-ID"/>
        </a:p>
      </dgm:t>
    </dgm:pt>
    <dgm:pt modelId="{A81E3EE0-BD9D-47BB-B499-182AEDD93166}" type="sibTrans" cxnId="{5A3117B4-5018-43FF-BE38-3338845F962E}">
      <dgm:prSet/>
      <dgm:spPr/>
      <dgm:t>
        <a:bodyPr/>
        <a:lstStyle/>
        <a:p>
          <a:endParaRPr lang="en-ID"/>
        </a:p>
      </dgm:t>
    </dgm:pt>
    <dgm:pt modelId="{5B4A1189-20AC-443F-BA67-DA35D9B81E16}">
      <dgm:prSet phldrT="[Text]"/>
      <dgm:spPr/>
      <dgm:t>
        <a:bodyPr/>
        <a:lstStyle/>
        <a:p>
          <a:r>
            <a:rPr lang="en-US" dirty="0"/>
            <a:t>Bleaching by </a:t>
          </a:r>
          <a:r>
            <a:rPr lang="en-US" dirty="0" err="1"/>
            <a:t>NaClO</a:t>
          </a:r>
          <a:r>
            <a:rPr lang="en-US" dirty="0"/>
            <a:t> 0,7% v/v</a:t>
          </a:r>
          <a:endParaRPr lang="en-ID" dirty="0"/>
        </a:p>
      </dgm:t>
    </dgm:pt>
    <dgm:pt modelId="{8D235429-30A8-46C8-98D6-AF83CEEF26B8}" type="parTrans" cxnId="{B7A5CD52-67F0-487B-A919-2C37B7405BCD}">
      <dgm:prSet/>
      <dgm:spPr/>
      <dgm:t>
        <a:bodyPr/>
        <a:lstStyle/>
        <a:p>
          <a:endParaRPr lang="en-ID"/>
        </a:p>
      </dgm:t>
    </dgm:pt>
    <dgm:pt modelId="{A49281FB-657F-454B-984E-79990DDFD88C}" type="sibTrans" cxnId="{B7A5CD52-67F0-487B-A919-2C37B7405BCD}">
      <dgm:prSet/>
      <dgm:spPr/>
      <dgm:t>
        <a:bodyPr/>
        <a:lstStyle/>
        <a:p>
          <a:endParaRPr lang="en-ID"/>
        </a:p>
      </dgm:t>
    </dgm:pt>
    <dgm:pt modelId="{84B20F9F-16C3-4625-A17C-7BD1B82DABFC}">
      <dgm:prSet phldrT="[Text]"/>
      <dgm:spPr/>
      <dgm:t>
        <a:bodyPr/>
        <a:lstStyle/>
        <a:p>
          <a:r>
            <a:rPr lang="en-US" dirty="0"/>
            <a:t>Acid </a:t>
          </a:r>
          <a:r>
            <a:rPr lang="en-US" dirty="0" err="1"/>
            <a:t>Hydrolisis</a:t>
          </a:r>
          <a:r>
            <a:rPr lang="en-US" dirty="0"/>
            <a:t> by H2SO</a:t>
          </a:r>
          <a:r>
            <a:rPr lang="en-US" baseline="30000" dirty="0"/>
            <a:t>4 45%</a:t>
          </a:r>
          <a:endParaRPr lang="en-ID" baseline="30000" dirty="0"/>
        </a:p>
      </dgm:t>
    </dgm:pt>
    <dgm:pt modelId="{CC0D94BA-5F8D-4C24-8F90-5B0843B8DCC4}" type="parTrans" cxnId="{6C26C7BD-4BE6-49DD-955A-E5717496C9B7}">
      <dgm:prSet/>
      <dgm:spPr/>
      <dgm:t>
        <a:bodyPr/>
        <a:lstStyle/>
        <a:p>
          <a:endParaRPr lang="en-ID"/>
        </a:p>
      </dgm:t>
    </dgm:pt>
    <dgm:pt modelId="{54BFA1CC-A797-47D4-A21A-AEDD25352EE8}" type="sibTrans" cxnId="{6C26C7BD-4BE6-49DD-955A-E5717496C9B7}">
      <dgm:prSet/>
      <dgm:spPr/>
      <dgm:t>
        <a:bodyPr/>
        <a:lstStyle/>
        <a:p>
          <a:endParaRPr lang="en-ID"/>
        </a:p>
      </dgm:t>
    </dgm:pt>
    <dgm:pt modelId="{213AE972-7AC6-4B46-9049-5E6BF32E7A8C}">
      <dgm:prSet phldrT="[Text]"/>
      <dgm:spPr/>
      <dgm:t>
        <a:bodyPr/>
        <a:lstStyle/>
        <a:p>
          <a:r>
            <a:rPr lang="en-US" baseline="30000" dirty="0"/>
            <a:t>Neutralized with NaOH and </a:t>
          </a:r>
          <a:r>
            <a:rPr lang="en-US" baseline="30000" dirty="0" err="1"/>
            <a:t>aquadest</a:t>
          </a:r>
          <a:endParaRPr lang="en-ID" baseline="30000" dirty="0"/>
        </a:p>
      </dgm:t>
    </dgm:pt>
    <dgm:pt modelId="{E1DDC9D5-F1F8-4D1E-B564-16C7D36E6FCE}" type="parTrans" cxnId="{F0DE3D8A-8C67-4232-9C83-4FE4401F0012}">
      <dgm:prSet/>
      <dgm:spPr/>
      <dgm:t>
        <a:bodyPr/>
        <a:lstStyle/>
        <a:p>
          <a:endParaRPr lang="en-ID"/>
        </a:p>
      </dgm:t>
    </dgm:pt>
    <dgm:pt modelId="{1F539E2A-16E7-4DA7-92B4-6A0191E970B1}" type="sibTrans" cxnId="{F0DE3D8A-8C67-4232-9C83-4FE4401F0012}">
      <dgm:prSet/>
      <dgm:spPr/>
      <dgm:t>
        <a:bodyPr/>
        <a:lstStyle/>
        <a:p>
          <a:endParaRPr lang="en-ID"/>
        </a:p>
      </dgm:t>
    </dgm:pt>
    <dgm:pt modelId="{44CAFF16-FB52-442F-88FC-4F556857542F}">
      <dgm:prSet phldrT="[Text]"/>
      <dgm:spPr/>
      <dgm:t>
        <a:bodyPr/>
        <a:lstStyle/>
        <a:p>
          <a:r>
            <a:rPr lang="en-US" baseline="30000" dirty="0"/>
            <a:t>Dried at 60C</a:t>
          </a:r>
          <a:endParaRPr lang="en-ID" baseline="30000" dirty="0"/>
        </a:p>
      </dgm:t>
    </dgm:pt>
    <dgm:pt modelId="{8D96FD15-CA02-448B-B696-11FCDD82771E}" type="parTrans" cxnId="{9006CD48-3BC1-4FA4-A6AA-5BB6CB7E4749}">
      <dgm:prSet/>
      <dgm:spPr/>
      <dgm:t>
        <a:bodyPr/>
        <a:lstStyle/>
        <a:p>
          <a:endParaRPr lang="en-ID"/>
        </a:p>
      </dgm:t>
    </dgm:pt>
    <dgm:pt modelId="{ECC138B2-D01F-4522-B942-DD5724F10EC4}" type="sibTrans" cxnId="{9006CD48-3BC1-4FA4-A6AA-5BB6CB7E4749}">
      <dgm:prSet/>
      <dgm:spPr/>
      <dgm:t>
        <a:bodyPr/>
        <a:lstStyle/>
        <a:p>
          <a:endParaRPr lang="en-ID"/>
        </a:p>
      </dgm:t>
    </dgm:pt>
    <dgm:pt modelId="{4EF94083-BEA0-4C3E-879A-969C4BCC6160}" type="pres">
      <dgm:prSet presAssocID="{70A2C7C6-30D6-450F-9BCD-F5CCC496F7EF}" presName="diagram" presStyleCnt="0">
        <dgm:presLayoutVars>
          <dgm:dir/>
          <dgm:resizeHandles val="exact"/>
        </dgm:presLayoutVars>
      </dgm:prSet>
      <dgm:spPr/>
    </dgm:pt>
    <dgm:pt modelId="{21845D64-39B9-46FD-A967-189076FEBEB2}" type="pres">
      <dgm:prSet presAssocID="{EF031E1F-8B18-4847-8B2B-D22F1F2159CF}" presName="node" presStyleLbl="node1" presStyleIdx="0" presStyleCnt="5">
        <dgm:presLayoutVars>
          <dgm:bulletEnabled val="1"/>
        </dgm:presLayoutVars>
      </dgm:prSet>
      <dgm:spPr/>
    </dgm:pt>
    <dgm:pt modelId="{96B24AFA-1578-4853-8AC5-BDBDE07798A0}" type="pres">
      <dgm:prSet presAssocID="{A81E3EE0-BD9D-47BB-B499-182AEDD93166}" presName="sibTrans" presStyleLbl="sibTrans2D1" presStyleIdx="0" presStyleCnt="4"/>
      <dgm:spPr/>
    </dgm:pt>
    <dgm:pt modelId="{1CD473D4-D432-476B-9F3B-D5C936EC1FB6}" type="pres">
      <dgm:prSet presAssocID="{A81E3EE0-BD9D-47BB-B499-182AEDD93166}" presName="connectorText" presStyleLbl="sibTrans2D1" presStyleIdx="0" presStyleCnt="4"/>
      <dgm:spPr/>
    </dgm:pt>
    <dgm:pt modelId="{C49836C7-5B8B-4CCE-AC06-13BEAFE5C6FE}" type="pres">
      <dgm:prSet presAssocID="{5B4A1189-20AC-443F-BA67-DA35D9B81E16}" presName="node" presStyleLbl="node1" presStyleIdx="1" presStyleCnt="5">
        <dgm:presLayoutVars>
          <dgm:bulletEnabled val="1"/>
        </dgm:presLayoutVars>
      </dgm:prSet>
      <dgm:spPr/>
    </dgm:pt>
    <dgm:pt modelId="{9B85E4AC-6900-401A-82DF-DB6B3A664A6E}" type="pres">
      <dgm:prSet presAssocID="{A49281FB-657F-454B-984E-79990DDFD88C}" presName="sibTrans" presStyleLbl="sibTrans2D1" presStyleIdx="1" presStyleCnt="4"/>
      <dgm:spPr/>
    </dgm:pt>
    <dgm:pt modelId="{4BB7B484-4F01-4A42-AF58-DF0ABC7C2F75}" type="pres">
      <dgm:prSet presAssocID="{A49281FB-657F-454B-984E-79990DDFD88C}" presName="connectorText" presStyleLbl="sibTrans2D1" presStyleIdx="1" presStyleCnt="4"/>
      <dgm:spPr/>
    </dgm:pt>
    <dgm:pt modelId="{18849F15-18EA-45EB-AC92-85DFB98F04C1}" type="pres">
      <dgm:prSet presAssocID="{84B20F9F-16C3-4625-A17C-7BD1B82DABFC}" presName="node" presStyleLbl="node1" presStyleIdx="2" presStyleCnt="5">
        <dgm:presLayoutVars>
          <dgm:bulletEnabled val="1"/>
        </dgm:presLayoutVars>
      </dgm:prSet>
      <dgm:spPr/>
    </dgm:pt>
    <dgm:pt modelId="{E50CB5C7-F79B-48EE-97FE-5A77E308868E}" type="pres">
      <dgm:prSet presAssocID="{54BFA1CC-A797-47D4-A21A-AEDD25352EE8}" presName="sibTrans" presStyleLbl="sibTrans2D1" presStyleIdx="2" presStyleCnt="4"/>
      <dgm:spPr/>
    </dgm:pt>
    <dgm:pt modelId="{1D4450DF-AA0B-41DE-8A14-9A1A27E4317E}" type="pres">
      <dgm:prSet presAssocID="{54BFA1CC-A797-47D4-A21A-AEDD25352EE8}" presName="connectorText" presStyleLbl="sibTrans2D1" presStyleIdx="2" presStyleCnt="4"/>
      <dgm:spPr/>
    </dgm:pt>
    <dgm:pt modelId="{E61EF168-44E9-4EDF-A879-4EDE28A7CD27}" type="pres">
      <dgm:prSet presAssocID="{213AE972-7AC6-4B46-9049-5E6BF32E7A8C}" presName="node" presStyleLbl="node1" presStyleIdx="3" presStyleCnt="5">
        <dgm:presLayoutVars>
          <dgm:bulletEnabled val="1"/>
        </dgm:presLayoutVars>
      </dgm:prSet>
      <dgm:spPr/>
    </dgm:pt>
    <dgm:pt modelId="{35D288E2-5177-4D42-B82B-8C96C7266284}" type="pres">
      <dgm:prSet presAssocID="{1F539E2A-16E7-4DA7-92B4-6A0191E970B1}" presName="sibTrans" presStyleLbl="sibTrans2D1" presStyleIdx="3" presStyleCnt="4"/>
      <dgm:spPr/>
    </dgm:pt>
    <dgm:pt modelId="{CD507C20-3BDD-44C9-AD96-6DD518B20D93}" type="pres">
      <dgm:prSet presAssocID="{1F539E2A-16E7-4DA7-92B4-6A0191E970B1}" presName="connectorText" presStyleLbl="sibTrans2D1" presStyleIdx="3" presStyleCnt="4"/>
      <dgm:spPr/>
    </dgm:pt>
    <dgm:pt modelId="{73E07621-C6BE-42DB-9DA0-1C36B9D9F7A0}" type="pres">
      <dgm:prSet presAssocID="{44CAFF16-FB52-442F-88FC-4F556857542F}" presName="node" presStyleLbl="node1" presStyleIdx="4" presStyleCnt="5">
        <dgm:presLayoutVars>
          <dgm:bulletEnabled val="1"/>
        </dgm:presLayoutVars>
      </dgm:prSet>
      <dgm:spPr/>
    </dgm:pt>
  </dgm:ptLst>
  <dgm:cxnLst>
    <dgm:cxn modelId="{215BB917-F517-4191-8849-D4BB80389F3A}" type="presOf" srcId="{54BFA1CC-A797-47D4-A21A-AEDD25352EE8}" destId="{1D4450DF-AA0B-41DE-8A14-9A1A27E4317E}" srcOrd="1" destOrd="0" presId="urn:microsoft.com/office/officeart/2005/8/layout/process5"/>
    <dgm:cxn modelId="{B4B3EB27-89BA-456D-9C0E-4251EEAEC079}" type="presOf" srcId="{A49281FB-657F-454B-984E-79990DDFD88C}" destId="{9B85E4AC-6900-401A-82DF-DB6B3A664A6E}" srcOrd="0" destOrd="0" presId="urn:microsoft.com/office/officeart/2005/8/layout/process5"/>
    <dgm:cxn modelId="{6B48702F-05D0-4976-9D68-9C9107DDE726}" type="presOf" srcId="{54BFA1CC-A797-47D4-A21A-AEDD25352EE8}" destId="{E50CB5C7-F79B-48EE-97FE-5A77E308868E}" srcOrd="0" destOrd="0" presId="urn:microsoft.com/office/officeart/2005/8/layout/process5"/>
    <dgm:cxn modelId="{38C5D736-9129-4EA4-905B-D561CDDB9027}" type="presOf" srcId="{1F539E2A-16E7-4DA7-92B4-6A0191E970B1}" destId="{CD507C20-3BDD-44C9-AD96-6DD518B20D93}" srcOrd="1" destOrd="0" presId="urn:microsoft.com/office/officeart/2005/8/layout/process5"/>
    <dgm:cxn modelId="{992C0F3C-1A37-4470-B016-05FEE0AE9438}" type="presOf" srcId="{A81E3EE0-BD9D-47BB-B499-182AEDD93166}" destId="{1CD473D4-D432-476B-9F3B-D5C936EC1FB6}" srcOrd="1" destOrd="0" presId="urn:microsoft.com/office/officeart/2005/8/layout/process5"/>
    <dgm:cxn modelId="{91FF1D64-D804-4AB3-8BA1-9A60C03E8C01}" type="presOf" srcId="{EF031E1F-8B18-4847-8B2B-D22F1F2159CF}" destId="{21845D64-39B9-46FD-A967-189076FEBEB2}" srcOrd="0" destOrd="0" presId="urn:microsoft.com/office/officeart/2005/8/layout/process5"/>
    <dgm:cxn modelId="{9006CD48-3BC1-4FA4-A6AA-5BB6CB7E4749}" srcId="{70A2C7C6-30D6-450F-9BCD-F5CCC496F7EF}" destId="{44CAFF16-FB52-442F-88FC-4F556857542F}" srcOrd="4" destOrd="0" parTransId="{8D96FD15-CA02-448B-B696-11FCDD82771E}" sibTransId="{ECC138B2-D01F-4522-B942-DD5724F10EC4}"/>
    <dgm:cxn modelId="{0382D249-D093-4B24-ACA5-B4B0FFFD5922}" type="presOf" srcId="{84B20F9F-16C3-4625-A17C-7BD1B82DABFC}" destId="{18849F15-18EA-45EB-AC92-85DFB98F04C1}" srcOrd="0" destOrd="0" presId="urn:microsoft.com/office/officeart/2005/8/layout/process5"/>
    <dgm:cxn modelId="{B7A5CD52-67F0-487B-A919-2C37B7405BCD}" srcId="{70A2C7C6-30D6-450F-9BCD-F5CCC496F7EF}" destId="{5B4A1189-20AC-443F-BA67-DA35D9B81E16}" srcOrd="1" destOrd="0" parTransId="{8D235429-30A8-46C8-98D6-AF83CEEF26B8}" sibTransId="{A49281FB-657F-454B-984E-79990DDFD88C}"/>
    <dgm:cxn modelId="{7E086681-7777-4ABB-B7D7-FE2FDD6E4341}" type="presOf" srcId="{5B4A1189-20AC-443F-BA67-DA35D9B81E16}" destId="{C49836C7-5B8B-4CCE-AC06-13BEAFE5C6FE}" srcOrd="0" destOrd="0" presId="urn:microsoft.com/office/officeart/2005/8/layout/process5"/>
    <dgm:cxn modelId="{26D10B8A-FFAF-474B-81CA-A6ED1EE39563}" type="presOf" srcId="{A49281FB-657F-454B-984E-79990DDFD88C}" destId="{4BB7B484-4F01-4A42-AF58-DF0ABC7C2F75}" srcOrd="1" destOrd="0" presId="urn:microsoft.com/office/officeart/2005/8/layout/process5"/>
    <dgm:cxn modelId="{F0DE3D8A-8C67-4232-9C83-4FE4401F0012}" srcId="{70A2C7C6-30D6-450F-9BCD-F5CCC496F7EF}" destId="{213AE972-7AC6-4B46-9049-5E6BF32E7A8C}" srcOrd="3" destOrd="0" parTransId="{E1DDC9D5-F1F8-4D1E-B564-16C7D36E6FCE}" sibTransId="{1F539E2A-16E7-4DA7-92B4-6A0191E970B1}"/>
    <dgm:cxn modelId="{EEAC4BA5-0731-4585-8D92-4D1E7A61BAF7}" type="presOf" srcId="{A81E3EE0-BD9D-47BB-B499-182AEDD93166}" destId="{96B24AFA-1578-4853-8AC5-BDBDE07798A0}" srcOrd="0" destOrd="0" presId="urn:microsoft.com/office/officeart/2005/8/layout/process5"/>
    <dgm:cxn modelId="{3D240CAB-0504-4E3C-B4C2-4A36EE53442E}" type="presOf" srcId="{1F539E2A-16E7-4DA7-92B4-6A0191E970B1}" destId="{35D288E2-5177-4D42-B82B-8C96C7266284}" srcOrd="0" destOrd="0" presId="urn:microsoft.com/office/officeart/2005/8/layout/process5"/>
    <dgm:cxn modelId="{E19C9FB1-26A1-4ECA-99DF-588D12C41890}" type="presOf" srcId="{70A2C7C6-30D6-450F-9BCD-F5CCC496F7EF}" destId="{4EF94083-BEA0-4C3E-879A-969C4BCC6160}" srcOrd="0" destOrd="0" presId="urn:microsoft.com/office/officeart/2005/8/layout/process5"/>
    <dgm:cxn modelId="{5A3117B4-5018-43FF-BE38-3338845F962E}" srcId="{70A2C7C6-30D6-450F-9BCD-F5CCC496F7EF}" destId="{EF031E1F-8B18-4847-8B2B-D22F1F2159CF}" srcOrd="0" destOrd="0" parTransId="{DA8AE9FA-1822-451B-BCE8-C34A5227BEC8}" sibTransId="{A81E3EE0-BD9D-47BB-B499-182AEDD93166}"/>
    <dgm:cxn modelId="{6C26C7BD-4BE6-49DD-955A-E5717496C9B7}" srcId="{70A2C7C6-30D6-450F-9BCD-F5CCC496F7EF}" destId="{84B20F9F-16C3-4625-A17C-7BD1B82DABFC}" srcOrd="2" destOrd="0" parTransId="{CC0D94BA-5F8D-4C24-8F90-5B0843B8DCC4}" sibTransId="{54BFA1CC-A797-47D4-A21A-AEDD25352EE8}"/>
    <dgm:cxn modelId="{87A24DF1-390C-41DE-A442-6F8AFE4B6ACB}" type="presOf" srcId="{44CAFF16-FB52-442F-88FC-4F556857542F}" destId="{73E07621-C6BE-42DB-9DA0-1C36B9D9F7A0}" srcOrd="0" destOrd="0" presId="urn:microsoft.com/office/officeart/2005/8/layout/process5"/>
    <dgm:cxn modelId="{6B769CF7-A97B-40B1-8FF7-A42A030AD194}" type="presOf" srcId="{213AE972-7AC6-4B46-9049-5E6BF32E7A8C}" destId="{E61EF168-44E9-4EDF-A879-4EDE28A7CD27}" srcOrd="0" destOrd="0" presId="urn:microsoft.com/office/officeart/2005/8/layout/process5"/>
    <dgm:cxn modelId="{A209D8F4-52EA-493D-B7BC-AD561C95C474}" type="presParOf" srcId="{4EF94083-BEA0-4C3E-879A-969C4BCC6160}" destId="{21845D64-39B9-46FD-A967-189076FEBEB2}" srcOrd="0" destOrd="0" presId="urn:microsoft.com/office/officeart/2005/8/layout/process5"/>
    <dgm:cxn modelId="{DBE8E9BC-5BCB-4C9C-B6D8-093BEB88828D}" type="presParOf" srcId="{4EF94083-BEA0-4C3E-879A-969C4BCC6160}" destId="{96B24AFA-1578-4853-8AC5-BDBDE07798A0}" srcOrd="1" destOrd="0" presId="urn:microsoft.com/office/officeart/2005/8/layout/process5"/>
    <dgm:cxn modelId="{20549E8B-F2BE-45B8-98F4-EFCD78008931}" type="presParOf" srcId="{96B24AFA-1578-4853-8AC5-BDBDE07798A0}" destId="{1CD473D4-D432-476B-9F3B-D5C936EC1FB6}" srcOrd="0" destOrd="0" presId="urn:microsoft.com/office/officeart/2005/8/layout/process5"/>
    <dgm:cxn modelId="{29EF10B9-E2C5-4924-B597-6C44C038B08C}" type="presParOf" srcId="{4EF94083-BEA0-4C3E-879A-969C4BCC6160}" destId="{C49836C7-5B8B-4CCE-AC06-13BEAFE5C6FE}" srcOrd="2" destOrd="0" presId="urn:microsoft.com/office/officeart/2005/8/layout/process5"/>
    <dgm:cxn modelId="{D112EB21-2895-4413-BC7B-2D115EC2AE8D}" type="presParOf" srcId="{4EF94083-BEA0-4C3E-879A-969C4BCC6160}" destId="{9B85E4AC-6900-401A-82DF-DB6B3A664A6E}" srcOrd="3" destOrd="0" presId="urn:microsoft.com/office/officeart/2005/8/layout/process5"/>
    <dgm:cxn modelId="{681B1EC1-97B2-4594-BBBB-F430FEBD95D5}" type="presParOf" srcId="{9B85E4AC-6900-401A-82DF-DB6B3A664A6E}" destId="{4BB7B484-4F01-4A42-AF58-DF0ABC7C2F75}" srcOrd="0" destOrd="0" presId="urn:microsoft.com/office/officeart/2005/8/layout/process5"/>
    <dgm:cxn modelId="{22F27BE3-C2BE-422B-9818-D04C7AD42A09}" type="presParOf" srcId="{4EF94083-BEA0-4C3E-879A-969C4BCC6160}" destId="{18849F15-18EA-45EB-AC92-85DFB98F04C1}" srcOrd="4" destOrd="0" presId="urn:microsoft.com/office/officeart/2005/8/layout/process5"/>
    <dgm:cxn modelId="{A3BD5E87-75C2-4A65-8555-6AF728446CD4}" type="presParOf" srcId="{4EF94083-BEA0-4C3E-879A-969C4BCC6160}" destId="{E50CB5C7-F79B-48EE-97FE-5A77E308868E}" srcOrd="5" destOrd="0" presId="urn:microsoft.com/office/officeart/2005/8/layout/process5"/>
    <dgm:cxn modelId="{F618251C-F30F-49F5-AC2A-655DFE37E504}" type="presParOf" srcId="{E50CB5C7-F79B-48EE-97FE-5A77E308868E}" destId="{1D4450DF-AA0B-41DE-8A14-9A1A27E4317E}" srcOrd="0" destOrd="0" presId="urn:microsoft.com/office/officeart/2005/8/layout/process5"/>
    <dgm:cxn modelId="{DC243D08-4DF8-41A9-BA46-FB24F2313674}" type="presParOf" srcId="{4EF94083-BEA0-4C3E-879A-969C4BCC6160}" destId="{E61EF168-44E9-4EDF-A879-4EDE28A7CD27}" srcOrd="6" destOrd="0" presId="urn:microsoft.com/office/officeart/2005/8/layout/process5"/>
    <dgm:cxn modelId="{2D08CF54-626F-4B42-9D96-C7977BFFEE6D}" type="presParOf" srcId="{4EF94083-BEA0-4C3E-879A-969C4BCC6160}" destId="{35D288E2-5177-4D42-B82B-8C96C7266284}" srcOrd="7" destOrd="0" presId="urn:microsoft.com/office/officeart/2005/8/layout/process5"/>
    <dgm:cxn modelId="{D3B9FC7B-74C8-4F41-BC3F-DBB69F75B4F0}" type="presParOf" srcId="{35D288E2-5177-4D42-B82B-8C96C7266284}" destId="{CD507C20-3BDD-44C9-AD96-6DD518B20D93}" srcOrd="0" destOrd="0" presId="urn:microsoft.com/office/officeart/2005/8/layout/process5"/>
    <dgm:cxn modelId="{06305691-AD9C-4DCB-93C3-30461A54B5CE}" type="presParOf" srcId="{4EF94083-BEA0-4C3E-879A-969C4BCC6160}" destId="{73E07621-C6BE-42DB-9DA0-1C36B9D9F7A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0715B-4B29-4BBA-B4D9-E54ED00511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2F50F54-823D-4A0C-A74F-05CBDFBE5297}">
      <dgm:prSet phldrT="[Text]" custT="1"/>
      <dgm:spPr/>
      <dgm:t>
        <a:bodyPr/>
        <a:lstStyle/>
        <a:p>
          <a:r>
            <a:rPr lang="en-US" sz="2000" dirty="0"/>
            <a:t>X-Ray Diffraction (XRD)</a:t>
          </a:r>
          <a:endParaRPr lang="en-ID" sz="2000" dirty="0"/>
        </a:p>
      </dgm:t>
    </dgm:pt>
    <dgm:pt modelId="{02A81F47-877C-4958-99A6-D22695AA8A3E}" type="parTrans" cxnId="{C383CB13-3E83-49B8-B124-140D09CFBBD7}">
      <dgm:prSet/>
      <dgm:spPr/>
      <dgm:t>
        <a:bodyPr/>
        <a:lstStyle/>
        <a:p>
          <a:endParaRPr lang="en-ID" sz="2000"/>
        </a:p>
      </dgm:t>
    </dgm:pt>
    <dgm:pt modelId="{F658EE55-9A25-442D-8BF7-80D48E1F7DD7}" type="sibTrans" cxnId="{C383CB13-3E83-49B8-B124-140D09CFBBD7}">
      <dgm:prSet/>
      <dgm:spPr/>
      <dgm:t>
        <a:bodyPr/>
        <a:lstStyle/>
        <a:p>
          <a:endParaRPr lang="en-ID" sz="2000"/>
        </a:p>
      </dgm:t>
    </dgm:pt>
    <dgm:pt modelId="{9FE60284-454E-4340-A443-7219A4622A61}">
      <dgm:prSet phldrT="[Text]" custT="1"/>
      <dgm:spPr/>
      <dgm:t>
        <a:bodyPr/>
        <a:lstStyle/>
        <a:p>
          <a:r>
            <a:rPr lang="en-GB" sz="2000" dirty="0"/>
            <a:t>to characterize the crystalline structure of cellulose and nanocellulose</a:t>
          </a:r>
          <a:endParaRPr lang="en-ID" sz="2000" dirty="0"/>
        </a:p>
      </dgm:t>
    </dgm:pt>
    <dgm:pt modelId="{F6EE08FD-E13A-4CE4-BC75-E70A306E3BF8}" type="parTrans" cxnId="{A6F959C8-BC9A-4A2B-AEDA-8D192B838AFD}">
      <dgm:prSet/>
      <dgm:spPr/>
      <dgm:t>
        <a:bodyPr/>
        <a:lstStyle/>
        <a:p>
          <a:endParaRPr lang="en-ID" sz="2000"/>
        </a:p>
      </dgm:t>
    </dgm:pt>
    <dgm:pt modelId="{B60974DB-B6C1-4976-938A-1E43E6F01C67}" type="sibTrans" cxnId="{A6F959C8-BC9A-4A2B-AEDA-8D192B838AFD}">
      <dgm:prSet/>
      <dgm:spPr/>
      <dgm:t>
        <a:bodyPr/>
        <a:lstStyle/>
        <a:p>
          <a:endParaRPr lang="en-ID" sz="2000"/>
        </a:p>
      </dgm:t>
    </dgm:pt>
    <dgm:pt modelId="{66DC504A-B3E3-4D11-8698-0BF4AEE23BA5}">
      <dgm:prSet phldrT="[Text]" custT="1"/>
      <dgm:spPr/>
      <dgm:t>
        <a:bodyPr/>
        <a:lstStyle/>
        <a:p>
          <a:r>
            <a:rPr lang="en-GB" sz="2000" dirty="0"/>
            <a:t>Fourier-transformed infrared spectroscopy (FT-IR)</a:t>
          </a:r>
          <a:endParaRPr lang="en-ID" sz="2000" dirty="0"/>
        </a:p>
      </dgm:t>
    </dgm:pt>
    <dgm:pt modelId="{4987A94D-79D8-4E1D-AC7E-FF9B9584FB3B}" type="parTrans" cxnId="{97F46B67-D293-49B8-9FA0-CCE4AF42D12B}">
      <dgm:prSet/>
      <dgm:spPr/>
      <dgm:t>
        <a:bodyPr/>
        <a:lstStyle/>
        <a:p>
          <a:endParaRPr lang="en-ID" sz="2000"/>
        </a:p>
      </dgm:t>
    </dgm:pt>
    <dgm:pt modelId="{1CF66660-46B1-4771-AE6D-38C1A39EDB26}" type="sibTrans" cxnId="{97F46B67-D293-49B8-9FA0-CCE4AF42D12B}">
      <dgm:prSet/>
      <dgm:spPr/>
      <dgm:t>
        <a:bodyPr/>
        <a:lstStyle/>
        <a:p>
          <a:endParaRPr lang="en-ID" sz="2000"/>
        </a:p>
      </dgm:t>
    </dgm:pt>
    <dgm:pt modelId="{30F8DCCE-26C2-427B-9B97-65B4D2C7187E}">
      <dgm:prSet phldrT="[Text]" custT="1"/>
      <dgm:spPr/>
      <dgm:t>
        <a:bodyPr/>
        <a:lstStyle/>
        <a:p>
          <a:pPr algn="just"/>
          <a:r>
            <a:rPr lang="en-GB" sz="2000" dirty="0"/>
            <a:t>to characterize the chemical composition of extracted cellulose and nanocellulose from sugarcane bagasse</a:t>
          </a:r>
          <a:endParaRPr lang="en-ID" sz="2000" dirty="0"/>
        </a:p>
      </dgm:t>
    </dgm:pt>
    <dgm:pt modelId="{8AC57EB5-BD15-45DC-8355-00AE53A7E09B}" type="parTrans" cxnId="{39BBA4A5-BF10-4B4D-9834-A825613579C0}">
      <dgm:prSet/>
      <dgm:spPr/>
      <dgm:t>
        <a:bodyPr/>
        <a:lstStyle/>
        <a:p>
          <a:endParaRPr lang="en-ID" sz="2000"/>
        </a:p>
      </dgm:t>
    </dgm:pt>
    <dgm:pt modelId="{9A8FE717-7662-4F7B-A485-AE3BF4046E27}" type="sibTrans" cxnId="{39BBA4A5-BF10-4B4D-9834-A825613579C0}">
      <dgm:prSet/>
      <dgm:spPr/>
      <dgm:t>
        <a:bodyPr/>
        <a:lstStyle/>
        <a:p>
          <a:endParaRPr lang="en-ID" sz="2000"/>
        </a:p>
      </dgm:t>
    </dgm:pt>
    <dgm:pt modelId="{8803D922-254C-4699-B4FE-EA4227164F35}">
      <dgm:prSet phldrT="[Text]" custT="1"/>
      <dgm:spPr/>
      <dgm:t>
        <a:bodyPr/>
        <a:lstStyle/>
        <a:p>
          <a:r>
            <a:rPr lang="en-GB" sz="2000" dirty="0"/>
            <a:t>Scanning Electron Microscopy (SEM)</a:t>
          </a:r>
          <a:endParaRPr lang="en-ID" sz="2000" dirty="0"/>
        </a:p>
      </dgm:t>
    </dgm:pt>
    <dgm:pt modelId="{18FAA22C-2282-491C-9E99-31A5DA3CCAF4}" type="parTrans" cxnId="{A8760220-0B3D-4C3D-8703-7C4AAE5EF012}">
      <dgm:prSet/>
      <dgm:spPr/>
      <dgm:t>
        <a:bodyPr/>
        <a:lstStyle/>
        <a:p>
          <a:endParaRPr lang="en-ID"/>
        </a:p>
      </dgm:t>
    </dgm:pt>
    <dgm:pt modelId="{0FC4F6EF-7BAD-4DEB-B9D0-443D3B0CEE14}" type="sibTrans" cxnId="{A8760220-0B3D-4C3D-8703-7C4AAE5EF012}">
      <dgm:prSet/>
      <dgm:spPr/>
      <dgm:t>
        <a:bodyPr/>
        <a:lstStyle/>
        <a:p>
          <a:endParaRPr lang="en-ID"/>
        </a:p>
      </dgm:t>
    </dgm:pt>
    <dgm:pt modelId="{E0CA3EE4-B66A-464E-B3D4-159CA707DC0B}">
      <dgm:prSet phldrT="[Text]" custT="1"/>
      <dgm:spPr/>
      <dgm:t>
        <a:bodyPr/>
        <a:lstStyle/>
        <a:p>
          <a:r>
            <a:rPr lang="en-GB" sz="2000" dirty="0"/>
            <a:t>Particle size analysis (PSA)</a:t>
          </a:r>
          <a:endParaRPr lang="en-ID" sz="2000" dirty="0"/>
        </a:p>
      </dgm:t>
    </dgm:pt>
    <dgm:pt modelId="{50A34E47-F156-41CF-8660-5645C77B344F}" type="parTrans" cxnId="{01A73DAD-7B9D-41D2-8413-2E77CA64F1FA}">
      <dgm:prSet/>
      <dgm:spPr/>
      <dgm:t>
        <a:bodyPr/>
        <a:lstStyle/>
        <a:p>
          <a:endParaRPr lang="en-ID"/>
        </a:p>
      </dgm:t>
    </dgm:pt>
    <dgm:pt modelId="{A4D2094E-A9F8-40A1-AE11-9C38FA98620C}" type="sibTrans" cxnId="{01A73DAD-7B9D-41D2-8413-2E77CA64F1FA}">
      <dgm:prSet/>
      <dgm:spPr/>
      <dgm:t>
        <a:bodyPr/>
        <a:lstStyle/>
        <a:p>
          <a:endParaRPr lang="en-ID"/>
        </a:p>
      </dgm:t>
    </dgm:pt>
    <dgm:pt modelId="{5DB1BF97-77EC-4C15-8223-097766ACC9E7}">
      <dgm:prSet phldrT="[Text]" custT="1"/>
      <dgm:spPr/>
      <dgm:t>
        <a:bodyPr/>
        <a:lstStyle/>
        <a:p>
          <a:r>
            <a:rPr lang="en-GB" sz="2000" dirty="0"/>
            <a:t>to </a:t>
          </a:r>
          <a:r>
            <a:rPr lang="en-GB" sz="2000" dirty="0" err="1"/>
            <a:t>charaterize</a:t>
          </a:r>
          <a:r>
            <a:rPr lang="en-GB" sz="2000" dirty="0"/>
            <a:t> morphology</a:t>
          </a:r>
          <a:endParaRPr lang="en-ID" sz="2000" dirty="0"/>
        </a:p>
      </dgm:t>
    </dgm:pt>
    <dgm:pt modelId="{B9BF004E-D9BA-4E29-9C88-42F37BD67EF8}" type="parTrans" cxnId="{EE97421D-5366-43D0-A38E-0DDEA3CED54E}">
      <dgm:prSet/>
      <dgm:spPr/>
      <dgm:t>
        <a:bodyPr/>
        <a:lstStyle/>
        <a:p>
          <a:endParaRPr lang="en-ID"/>
        </a:p>
      </dgm:t>
    </dgm:pt>
    <dgm:pt modelId="{D25F981E-BEB4-46AB-B83B-18523F0886DD}" type="sibTrans" cxnId="{EE97421D-5366-43D0-A38E-0DDEA3CED54E}">
      <dgm:prSet/>
      <dgm:spPr/>
      <dgm:t>
        <a:bodyPr/>
        <a:lstStyle/>
        <a:p>
          <a:endParaRPr lang="en-ID"/>
        </a:p>
      </dgm:t>
    </dgm:pt>
    <dgm:pt modelId="{0B71DCC8-7B4E-41EE-85BD-8CF8C7853EC2}">
      <dgm:prSet phldrT="[Text]" custT="1"/>
      <dgm:spPr/>
      <dgm:t>
        <a:bodyPr/>
        <a:lstStyle/>
        <a:p>
          <a:r>
            <a:rPr lang="en-GB" sz="2000" dirty="0"/>
            <a:t>to determine particle size of nanocellulose</a:t>
          </a:r>
          <a:endParaRPr lang="en-ID" sz="2000" dirty="0"/>
        </a:p>
      </dgm:t>
    </dgm:pt>
    <dgm:pt modelId="{0FEF0ACF-E384-4E6B-8884-58BC1073C3CA}" type="parTrans" cxnId="{6E4F35EC-BFB0-4CDC-8833-13E1F0128F6E}">
      <dgm:prSet/>
      <dgm:spPr/>
      <dgm:t>
        <a:bodyPr/>
        <a:lstStyle/>
        <a:p>
          <a:endParaRPr lang="en-ID"/>
        </a:p>
      </dgm:t>
    </dgm:pt>
    <dgm:pt modelId="{16D5D0E3-CE91-4589-8921-50FF4AAE588D}" type="sibTrans" cxnId="{6E4F35EC-BFB0-4CDC-8833-13E1F0128F6E}">
      <dgm:prSet/>
      <dgm:spPr/>
      <dgm:t>
        <a:bodyPr/>
        <a:lstStyle/>
        <a:p>
          <a:endParaRPr lang="en-ID"/>
        </a:p>
      </dgm:t>
    </dgm:pt>
    <dgm:pt modelId="{3BCA1C82-94B3-444C-8A6F-5085CE610D06}" type="pres">
      <dgm:prSet presAssocID="{E4E0715B-4B29-4BBA-B4D9-E54ED005113F}" presName="linear" presStyleCnt="0">
        <dgm:presLayoutVars>
          <dgm:animLvl val="lvl"/>
          <dgm:resizeHandles val="exact"/>
        </dgm:presLayoutVars>
      </dgm:prSet>
      <dgm:spPr/>
    </dgm:pt>
    <dgm:pt modelId="{FCA9A82F-D34C-47EA-BC0F-6BD27FDDAA6B}" type="pres">
      <dgm:prSet presAssocID="{02F50F54-823D-4A0C-A74F-05CBDFBE529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206120-F23E-4DCB-B242-FE5FDC19CAD1}" type="pres">
      <dgm:prSet presAssocID="{02F50F54-823D-4A0C-A74F-05CBDFBE5297}" presName="childText" presStyleLbl="revTx" presStyleIdx="0" presStyleCnt="4">
        <dgm:presLayoutVars>
          <dgm:bulletEnabled val="1"/>
        </dgm:presLayoutVars>
      </dgm:prSet>
      <dgm:spPr/>
    </dgm:pt>
    <dgm:pt modelId="{435AF2C6-5929-44AF-9FAE-F7D6182AA5CB}" type="pres">
      <dgm:prSet presAssocID="{66DC504A-B3E3-4D11-8698-0BF4AEE23BA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24798E-092B-4BEE-950B-B8F836CCB31B}" type="pres">
      <dgm:prSet presAssocID="{66DC504A-B3E3-4D11-8698-0BF4AEE23BA5}" presName="childText" presStyleLbl="revTx" presStyleIdx="1" presStyleCnt="4">
        <dgm:presLayoutVars>
          <dgm:bulletEnabled val="1"/>
        </dgm:presLayoutVars>
      </dgm:prSet>
      <dgm:spPr/>
    </dgm:pt>
    <dgm:pt modelId="{AC3EFEF6-F973-4C35-AE38-6F978DC0E659}" type="pres">
      <dgm:prSet presAssocID="{8803D922-254C-4699-B4FE-EA4227164F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5FE7C6-FA36-467C-A8D9-C59A8D0CE588}" type="pres">
      <dgm:prSet presAssocID="{8803D922-254C-4699-B4FE-EA4227164F35}" presName="childText" presStyleLbl="revTx" presStyleIdx="2" presStyleCnt="4">
        <dgm:presLayoutVars>
          <dgm:bulletEnabled val="1"/>
        </dgm:presLayoutVars>
      </dgm:prSet>
      <dgm:spPr/>
    </dgm:pt>
    <dgm:pt modelId="{B5ED1935-5D3C-484A-AFE8-F23E38362164}" type="pres">
      <dgm:prSet presAssocID="{E0CA3EE4-B66A-464E-B3D4-159CA707DC0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F5FAD43-9A56-45E0-AA02-5CC54261BED5}" type="pres">
      <dgm:prSet presAssocID="{E0CA3EE4-B66A-464E-B3D4-159CA707DC0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383CB13-3E83-49B8-B124-140D09CFBBD7}" srcId="{E4E0715B-4B29-4BBA-B4D9-E54ED005113F}" destId="{02F50F54-823D-4A0C-A74F-05CBDFBE5297}" srcOrd="0" destOrd="0" parTransId="{02A81F47-877C-4958-99A6-D22695AA8A3E}" sibTransId="{F658EE55-9A25-442D-8BF7-80D48E1F7DD7}"/>
    <dgm:cxn modelId="{07B8BB17-85A2-407D-AC12-EC7B7496515B}" type="presOf" srcId="{02F50F54-823D-4A0C-A74F-05CBDFBE5297}" destId="{FCA9A82F-D34C-47EA-BC0F-6BD27FDDAA6B}" srcOrd="0" destOrd="0" presId="urn:microsoft.com/office/officeart/2005/8/layout/vList2"/>
    <dgm:cxn modelId="{EE97421D-5366-43D0-A38E-0DDEA3CED54E}" srcId="{8803D922-254C-4699-B4FE-EA4227164F35}" destId="{5DB1BF97-77EC-4C15-8223-097766ACC9E7}" srcOrd="0" destOrd="0" parTransId="{B9BF004E-D9BA-4E29-9C88-42F37BD67EF8}" sibTransId="{D25F981E-BEB4-46AB-B83B-18523F0886DD}"/>
    <dgm:cxn modelId="{A8760220-0B3D-4C3D-8703-7C4AAE5EF012}" srcId="{E4E0715B-4B29-4BBA-B4D9-E54ED005113F}" destId="{8803D922-254C-4699-B4FE-EA4227164F35}" srcOrd="2" destOrd="0" parTransId="{18FAA22C-2282-491C-9E99-31A5DA3CCAF4}" sibTransId="{0FC4F6EF-7BAD-4DEB-B9D0-443D3B0CEE14}"/>
    <dgm:cxn modelId="{3845475D-80CA-48E8-B65D-4BF8F1F526BE}" type="presOf" srcId="{E0CA3EE4-B66A-464E-B3D4-159CA707DC0B}" destId="{B5ED1935-5D3C-484A-AFE8-F23E38362164}" srcOrd="0" destOrd="0" presId="urn:microsoft.com/office/officeart/2005/8/layout/vList2"/>
    <dgm:cxn modelId="{ABC8CF44-63C5-458C-A14F-364EDA08906F}" type="presOf" srcId="{66DC504A-B3E3-4D11-8698-0BF4AEE23BA5}" destId="{435AF2C6-5929-44AF-9FAE-F7D6182AA5CB}" srcOrd="0" destOrd="0" presId="urn:microsoft.com/office/officeart/2005/8/layout/vList2"/>
    <dgm:cxn modelId="{3BE43345-68BA-4BF2-9455-EA4B602D6E85}" type="presOf" srcId="{E4E0715B-4B29-4BBA-B4D9-E54ED005113F}" destId="{3BCA1C82-94B3-444C-8A6F-5085CE610D06}" srcOrd="0" destOrd="0" presId="urn:microsoft.com/office/officeart/2005/8/layout/vList2"/>
    <dgm:cxn modelId="{97F46B67-D293-49B8-9FA0-CCE4AF42D12B}" srcId="{E4E0715B-4B29-4BBA-B4D9-E54ED005113F}" destId="{66DC504A-B3E3-4D11-8698-0BF4AEE23BA5}" srcOrd="1" destOrd="0" parTransId="{4987A94D-79D8-4E1D-AC7E-FF9B9584FB3B}" sibTransId="{1CF66660-46B1-4771-AE6D-38C1A39EDB26}"/>
    <dgm:cxn modelId="{B0300A50-AF87-4281-AB7B-A764E6486299}" type="presOf" srcId="{0B71DCC8-7B4E-41EE-85BD-8CF8C7853EC2}" destId="{3F5FAD43-9A56-45E0-AA02-5CC54261BED5}" srcOrd="0" destOrd="0" presId="urn:microsoft.com/office/officeart/2005/8/layout/vList2"/>
    <dgm:cxn modelId="{BE867A9C-D4DA-4C17-A43A-CE20A42481FE}" type="presOf" srcId="{9FE60284-454E-4340-A443-7219A4622A61}" destId="{8F206120-F23E-4DCB-B242-FE5FDC19CAD1}" srcOrd="0" destOrd="0" presId="urn:microsoft.com/office/officeart/2005/8/layout/vList2"/>
    <dgm:cxn modelId="{0904A2A3-6939-4AA0-9F61-0D58075B6741}" type="presOf" srcId="{30F8DCCE-26C2-427B-9B97-65B4D2C7187E}" destId="{A124798E-092B-4BEE-950B-B8F836CCB31B}" srcOrd="0" destOrd="0" presId="urn:microsoft.com/office/officeart/2005/8/layout/vList2"/>
    <dgm:cxn modelId="{39BBA4A5-BF10-4B4D-9834-A825613579C0}" srcId="{66DC504A-B3E3-4D11-8698-0BF4AEE23BA5}" destId="{30F8DCCE-26C2-427B-9B97-65B4D2C7187E}" srcOrd="0" destOrd="0" parTransId="{8AC57EB5-BD15-45DC-8355-00AE53A7E09B}" sibTransId="{9A8FE717-7662-4F7B-A485-AE3BF4046E27}"/>
    <dgm:cxn modelId="{01A73DAD-7B9D-41D2-8413-2E77CA64F1FA}" srcId="{E4E0715B-4B29-4BBA-B4D9-E54ED005113F}" destId="{E0CA3EE4-B66A-464E-B3D4-159CA707DC0B}" srcOrd="3" destOrd="0" parTransId="{50A34E47-F156-41CF-8660-5645C77B344F}" sibTransId="{A4D2094E-A9F8-40A1-AE11-9C38FA98620C}"/>
    <dgm:cxn modelId="{A6F959C8-BC9A-4A2B-AEDA-8D192B838AFD}" srcId="{02F50F54-823D-4A0C-A74F-05CBDFBE5297}" destId="{9FE60284-454E-4340-A443-7219A4622A61}" srcOrd="0" destOrd="0" parTransId="{F6EE08FD-E13A-4CE4-BC75-E70A306E3BF8}" sibTransId="{B60974DB-B6C1-4976-938A-1E43E6F01C67}"/>
    <dgm:cxn modelId="{386043D1-742B-4CFD-B08E-F96B7C0A2578}" type="presOf" srcId="{8803D922-254C-4699-B4FE-EA4227164F35}" destId="{AC3EFEF6-F973-4C35-AE38-6F978DC0E659}" srcOrd="0" destOrd="0" presId="urn:microsoft.com/office/officeart/2005/8/layout/vList2"/>
    <dgm:cxn modelId="{6E4F35EC-BFB0-4CDC-8833-13E1F0128F6E}" srcId="{E0CA3EE4-B66A-464E-B3D4-159CA707DC0B}" destId="{0B71DCC8-7B4E-41EE-85BD-8CF8C7853EC2}" srcOrd="0" destOrd="0" parTransId="{0FEF0ACF-E384-4E6B-8884-58BC1073C3CA}" sibTransId="{16D5D0E3-CE91-4589-8921-50FF4AAE588D}"/>
    <dgm:cxn modelId="{A18F5FF8-2528-4B16-B306-23502F0CE96D}" type="presOf" srcId="{5DB1BF97-77EC-4C15-8223-097766ACC9E7}" destId="{815FE7C6-FA36-467C-A8D9-C59A8D0CE588}" srcOrd="0" destOrd="0" presId="urn:microsoft.com/office/officeart/2005/8/layout/vList2"/>
    <dgm:cxn modelId="{EFFEE497-10D6-4CAF-B9CB-0331B541B0C0}" type="presParOf" srcId="{3BCA1C82-94B3-444C-8A6F-5085CE610D06}" destId="{FCA9A82F-D34C-47EA-BC0F-6BD27FDDAA6B}" srcOrd="0" destOrd="0" presId="urn:microsoft.com/office/officeart/2005/8/layout/vList2"/>
    <dgm:cxn modelId="{E77B3FD7-8318-4144-9ABA-46F763EFFA75}" type="presParOf" srcId="{3BCA1C82-94B3-444C-8A6F-5085CE610D06}" destId="{8F206120-F23E-4DCB-B242-FE5FDC19CAD1}" srcOrd="1" destOrd="0" presId="urn:microsoft.com/office/officeart/2005/8/layout/vList2"/>
    <dgm:cxn modelId="{79FAE6CF-F11E-461C-A1B8-71A364E1FAE8}" type="presParOf" srcId="{3BCA1C82-94B3-444C-8A6F-5085CE610D06}" destId="{435AF2C6-5929-44AF-9FAE-F7D6182AA5CB}" srcOrd="2" destOrd="0" presId="urn:microsoft.com/office/officeart/2005/8/layout/vList2"/>
    <dgm:cxn modelId="{9C5142A3-BC23-4A15-B1C6-199EE1A4E97F}" type="presParOf" srcId="{3BCA1C82-94B3-444C-8A6F-5085CE610D06}" destId="{A124798E-092B-4BEE-950B-B8F836CCB31B}" srcOrd="3" destOrd="0" presId="urn:microsoft.com/office/officeart/2005/8/layout/vList2"/>
    <dgm:cxn modelId="{45F01FFD-178D-45C7-B5CF-0563EF94A818}" type="presParOf" srcId="{3BCA1C82-94B3-444C-8A6F-5085CE610D06}" destId="{AC3EFEF6-F973-4C35-AE38-6F978DC0E659}" srcOrd="4" destOrd="0" presId="urn:microsoft.com/office/officeart/2005/8/layout/vList2"/>
    <dgm:cxn modelId="{DC5D5B88-29C1-4676-8011-2728C3384F54}" type="presParOf" srcId="{3BCA1C82-94B3-444C-8A6F-5085CE610D06}" destId="{815FE7C6-FA36-467C-A8D9-C59A8D0CE588}" srcOrd="5" destOrd="0" presId="urn:microsoft.com/office/officeart/2005/8/layout/vList2"/>
    <dgm:cxn modelId="{CE6064EE-290C-4210-A6AF-7028043A3CEA}" type="presParOf" srcId="{3BCA1C82-94B3-444C-8A6F-5085CE610D06}" destId="{B5ED1935-5D3C-484A-AFE8-F23E38362164}" srcOrd="6" destOrd="0" presId="urn:microsoft.com/office/officeart/2005/8/layout/vList2"/>
    <dgm:cxn modelId="{D7410671-1F40-4950-964F-72AB24F7ECA7}" type="presParOf" srcId="{3BCA1C82-94B3-444C-8A6F-5085CE610D06}" destId="{3F5FAD43-9A56-45E0-AA02-5CC54261BED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E133B-F5D8-435F-B716-DE38CE482355}">
      <dsp:nvSpPr>
        <dsp:cNvPr id="0" name=""/>
        <dsp:cNvSpPr/>
      </dsp:nvSpPr>
      <dsp:spPr>
        <a:xfrm>
          <a:off x="827170" y="1282"/>
          <a:ext cx="1180642" cy="118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Ultrasonic Wave</a:t>
          </a:r>
          <a:endParaRPr lang="en-ID" sz="1500" kern="1200" dirty="0"/>
        </a:p>
      </dsp:txBody>
      <dsp:txXfrm>
        <a:off x="1000071" y="174183"/>
        <a:ext cx="834840" cy="834840"/>
      </dsp:txXfrm>
    </dsp:sp>
    <dsp:sp modelId="{4E315BAC-8C78-4CE8-BAB8-9328A23B878A}">
      <dsp:nvSpPr>
        <dsp:cNvPr id="0" name=""/>
        <dsp:cNvSpPr/>
      </dsp:nvSpPr>
      <dsp:spPr>
        <a:xfrm>
          <a:off x="1075105" y="1277794"/>
          <a:ext cx="684772" cy="68477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>
        <a:off x="1165872" y="1539651"/>
        <a:ext cx="503238" cy="161058"/>
      </dsp:txXfrm>
    </dsp:sp>
    <dsp:sp modelId="{A0BE8350-AEE6-4A36-AC17-33BB1B861186}">
      <dsp:nvSpPr>
        <dsp:cNvPr id="0" name=""/>
        <dsp:cNvSpPr/>
      </dsp:nvSpPr>
      <dsp:spPr>
        <a:xfrm>
          <a:off x="827170" y="2058435"/>
          <a:ext cx="1180642" cy="118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Acid Hydrolysis Method</a:t>
          </a:r>
          <a:endParaRPr lang="en-ID" sz="1500" kern="1200" dirty="0"/>
        </a:p>
      </dsp:txBody>
      <dsp:txXfrm>
        <a:off x="1000071" y="2231336"/>
        <a:ext cx="834840" cy="834840"/>
      </dsp:txXfrm>
    </dsp:sp>
    <dsp:sp modelId="{A71E9734-C735-455C-BC43-F4383B09043C}">
      <dsp:nvSpPr>
        <dsp:cNvPr id="0" name=""/>
        <dsp:cNvSpPr/>
      </dsp:nvSpPr>
      <dsp:spPr>
        <a:xfrm>
          <a:off x="2184910" y="1400580"/>
          <a:ext cx="375444" cy="439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200" kern="1200"/>
        </a:p>
      </dsp:txBody>
      <dsp:txXfrm>
        <a:off x="2184910" y="1488420"/>
        <a:ext cx="262811" cy="263519"/>
      </dsp:txXfrm>
    </dsp:sp>
    <dsp:sp modelId="{6A43322E-672D-4C53-97F2-B80D7B3AEE56}">
      <dsp:nvSpPr>
        <dsp:cNvPr id="0" name=""/>
        <dsp:cNvSpPr/>
      </dsp:nvSpPr>
      <dsp:spPr>
        <a:xfrm>
          <a:off x="2716199" y="439537"/>
          <a:ext cx="2361285" cy="23612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Ultrasonication-Chemical combination method</a:t>
          </a:r>
          <a:endParaRPr lang="en-ID" sz="1900" kern="1200" dirty="0"/>
        </a:p>
      </dsp:txBody>
      <dsp:txXfrm>
        <a:off x="3062001" y="785339"/>
        <a:ext cx="1669681" cy="1669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45D64-39B9-46FD-A967-189076FEBEB2}">
      <dsp:nvSpPr>
        <dsp:cNvPr id="0" name=""/>
        <dsp:cNvSpPr/>
      </dsp:nvSpPr>
      <dsp:spPr>
        <a:xfrm>
          <a:off x="656275" y="2165"/>
          <a:ext cx="2258823" cy="1355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Alkali Treatment by NaOH 17,5% w/v</a:t>
          </a:r>
          <a:endParaRPr lang="en-ID" sz="2300" kern="1200" dirty="0"/>
        </a:p>
      </dsp:txBody>
      <dsp:txXfrm>
        <a:off x="695970" y="41860"/>
        <a:ext cx="2179433" cy="1275904"/>
      </dsp:txXfrm>
    </dsp:sp>
    <dsp:sp modelId="{96B24AFA-1578-4853-8AC5-BDBDE07798A0}">
      <dsp:nvSpPr>
        <dsp:cNvPr id="0" name=""/>
        <dsp:cNvSpPr/>
      </dsp:nvSpPr>
      <dsp:spPr>
        <a:xfrm>
          <a:off x="3113875" y="399718"/>
          <a:ext cx="478870" cy="56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>
        <a:off x="3113875" y="511756"/>
        <a:ext cx="335209" cy="336112"/>
      </dsp:txXfrm>
    </dsp:sp>
    <dsp:sp modelId="{C49836C7-5B8B-4CCE-AC06-13BEAFE5C6FE}">
      <dsp:nvSpPr>
        <dsp:cNvPr id="0" name=""/>
        <dsp:cNvSpPr/>
      </dsp:nvSpPr>
      <dsp:spPr>
        <a:xfrm>
          <a:off x="3818628" y="2165"/>
          <a:ext cx="2258823" cy="1355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Bleaching by </a:t>
          </a:r>
          <a:r>
            <a:rPr lang="en-US" sz="2300" kern="1200" dirty="0" err="1"/>
            <a:t>NaClO</a:t>
          </a:r>
          <a:r>
            <a:rPr lang="en-US" sz="2300" kern="1200" dirty="0"/>
            <a:t> 0,7% v/v</a:t>
          </a:r>
          <a:endParaRPr lang="en-ID" sz="2300" kern="1200" dirty="0"/>
        </a:p>
      </dsp:txBody>
      <dsp:txXfrm>
        <a:off x="3858323" y="41860"/>
        <a:ext cx="2179433" cy="1275904"/>
      </dsp:txXfrm>
    </dsp:sp>
    <dsp:sp modelId="{9B85E4AC-6900-401A-82DF-DB6B3A664A6E}">
      <dsp:nvSpPr>
        <dsp:cNvPr id="0" name=""/>
        <dsp:cNvSpPr/>
      </dsp:nvSpPr>
      <dsp:spPr>
        <a:xfrm rot="5400000">
          <a:off x="4708605" y="1515577"/>
          <a:ext cx="478870" cy="56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 rot="-5400000">
        <a:off x="4779985" y="1556236"/>
        <a:ext cx="336112" cy="335209"/>
      </dsp:txXfrm>
    </dsp:sp>
    <dsp:sp modelId="{18849F15-18EA-45EB-AC92-85DFB98F04C1}">
      <dsp:nvSpPr>
        <dsp:cNvPr id="0" name=""/>
        <dsp:cNvSpPr/>
      </dsp:nvSpPr>
      <dsp:spPr>
        <a:xfrm>
          <a:off x="3818628" y="2260988"/>
          <a:ext cx="2258823" cy="1355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Acid </a:t>
          </a:r>
          <a:r>
            <a:rPr lang="en-US" sz="2300" kern="1200" dirty="0" err="1"/>
            <a:t>Hydrolisis</a:t>
          </a:r>
          <a:r>
            <a:rPr lang="en-US" sz="2300" kern="1200" dirty="0"/>
            <a:t> by H2SO</a:t>
          </a:r>
          <a:r>
            <a:rPr lang="en-US" sz="2300" kern="1200" baseline="30000" dirty="0"/>
            <a:t>4 45%</a:t>
          </a:r>
          <a:endParaRPr lang="en-ID" sz="2300" kern="1200" baseline="30000" dirty="0"/>
        </a:p>
      </dsp:txBody>
      <dsp:txXfrm>
        <a:off x="3858323" y="2300683"/>
        <a:ext cx="2179433" cy="1275904"/>
      </dsp:txXfrm>
    </dsp:sp>
    <dsp:sp modelId="{E50CB5C7-F79B-48EE-97FE-5A77E308868E}">
      <dsp:nvSpPr>
        <dsp:cNvPr id="0" name=""/>
        <dsp:cNvSpPr/>
      </dsp:nvSpPr>
      <dsp:spPr>
        <a:xfrm rot="10800000">
          <a:off x="3140981" y="2658541"/>
          <a:ext cx="478870" cy="56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 rot="10800000">
        <a:off x="3284642" y="2770579"/>
        <a:ext cx="335209" cy="336112"/>
      </dsp:txXfrm>
    </dsp:sp>
    <dsp:sp modelId="{E61EF168-44E9-4EDF-A879-4EDE28A7CD27}">
      <dsp:nvSpPr>
        <dsp:cNvPr id="0" name=""/>
        <dsp:cNvSpPr/>
      </dsp:nvSpPr>
      <dsp:spPr>
        <a:xfrm>
          <a:off x="656275" y="2260988"/>
          <a:ext cx="2258823" cy="1355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30000" dirty="0"/>
            <a:t>Neutralized with NaOH and </a:t>
          </a:r>
          <a:r>
            <a:rPr lang="en-US" sz="2300" kern="1200" baseline="30000" dirty="0" err="1"/>
            <a:t>aquadest</a:t>
          </a:r>
          <a:endParaRPr lang="en-ID" sz="2300" kern="1200" baseline="30000" dirty="0"/>
        </a:p>
      </dsp:txBody>
      <dsp:txXfrm>
        <a:off x="695970" y="2300683"/>
        <a:ext cx="2179433" cy="1275904"/>
      </dsp:txXfrm>
    </dsp:sp>
    <dsp:sp modelId="{35D288E2-5177-4D42-B82B-8C96C7266284}">
      <dsp:nvSpPr>
        <dsp:cNvPr id="0" name=""/>
        <dsp:cNvSpPr/>
      </dsp:nvSpPr>
      <dsp:spPr>
        <a:xfrm rot="5400000">
          <a:off x="1546252" y="3774400"/>
          <a:ext cx="478870" cy="56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800" kern="1200"/>
        </a:p>
      </dsp:txBody>
      <dsp:txXfrm rot="-5400000">
        <a:off x="1617632" y="3815059"/>
        <a:ext cx="336112" cy="335209"/>
      </dsp:txXfrm>
    </dsp:sp>
    <dsp:sp modelId="{73E07621-C6BE-42DB-9DA0-1C36B9D9F7A0}">
      <dsp:nvSpPr>
        <dsp:cNvPr id="0" name=""/>
        <dsp:cNvSpPr/>
      </dsp:nvSpPr>
      <dsp:spPr>
        <a:xfrm>
          <a:off x="656275" y="4519812"/>
          <a:ext cx="2258823" cy="1355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30000" dirty="0"/>
            <a:t>Dried at 60C</a:t>
          </a:r>
          <a:endParaRPr lang="en-ID" sz="2300" kern="1200" baseline="30000" dirty="0"/>
        </a:p>
      </dsp:txBody>
      <dsp:txXfrm>
        <a:off x="695970" y="4559507"/>
        <a:ext cx="2179433" cy="1275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9A82F-D34C-47EA-BC0F-6BD27FDDAA6B}">
      <dsp:nvSpPr>
        <dsp:cNvPr id="0" name=""/>
        <dsp:cNvSpPr/>
      </dsp:nvSpPr>
      <dsp:spPr>
        <a:xfrm>
          <a:off x="0" y="50466"/>
          <a:ext cx="60960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X-Ray Diffraction (XRD)</a:t>
          </a:r>
          <a:endParaRPr lang="en-ID" sz="2000" kern="1200" dirty="0"/>
        </a:p>
      </dsp:txBody>
      <dsp:txXfrm>
        <a:off x="24674" y="75140"/>
        <a:ext cx="6046652" cy="456092"/>
      </dsp:txXfrm>
    </dsp:sp>
    <dsp:sp modelId="{8F206120-F23E-4DCB-B242-FE5FDC19CAD1}">
      <dsp:nvSpPr>
        <dsp:cNvPr id="0" name=""/>
        <dsp:cNvSpPr/>
      </dsp:nvSpPr>
      <dsp:spPr>
        <a:xfrm>
          <a:off x="0" y="555906"/>
          <a:ext cx="6096000" cy="61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to characterize the crystalline structure of cellulose and nanocellulose</a:t>
          </a:r>
          <a:endParaRPr lang="en-ID" sz="2000" kern="1200" dirty="0"/>
        </a:p>
      </dsp:txBody>
      <dsp:txXfrm>
        <a:off x="0" y="555906"/>
        <a:ext cx="6096000" cy="614789"/>
      </dsp:txXfrm>
    </dsp:sp>
    <dsp:sp modelId="{435AF2C6-5929-44AF-9FAE-F7D6182AA5CB}">
      <dsp:nvSpPr>
        <dsp:cNvPr id="0" name=""/>
        <dsp:cNvSpPr/>
      </dsp:nvSpPr>
      <dsp:spPr>
        <a:xfrm>
          <a:off x="0" y="1170696"/>
          <a:ext cx="60960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Fourier-transformed infrared spectroscopy (FT-IR)</a:t>
          </a:r>
          <a:endParaRPr lang="en-ID" sz="2000" kern="1200" dirty="0"/>
        </a:p>
      </dsp:txBody>
      <dsp:txXfrm>
        <a:off x="24674" y="1195370"/>
        <a:ext cx="6046652" cy="456092"/>
      </dsp:txXfrm>
    </dsp:sp>
    <dsp:sp modelId="{A124798E-092B-4BEE-950B-B8F836CCB31B}">
      <dsp:nvSpPr>
        <dsp:cNvPr id="0" name=""/>
        <dsp:cNvSpPr/>
      </dsp:nvSpPr>
      <dsp:spPr>
        <a:xfrm>
          <a:off x="0" y="1676136"/>
          <a:ext cx="6096000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to characterize the chemical composition of extracted cellulose and nanocellulose from sugarcane bagasse</a:t>
          </a:r>
          <a:endParaRPr lang="en-ID" sz="2000" kern="1200" dirty="0"/>
        </a:p>
      </dsp:txBody>
      <dsp:txXfrm>
        <a:off x="0" y="1676136"/>
        <a:ext cx="6096000" cy="894240"/>
      </dsp:txXfrm>
    </dsp:sp>
    <dsp:sp modelId="{AC3EFEF6-F973-4C35-AE38-6F978DC0E659}">
      <dsp:nvSpPr>
        <dsp:cNvPr id="0" name=""/>
        <dsp:cNvSpPr/>
      </dsp:nvSpPr>
      <dsp:spPr>
        <a:xfrm>
          <a:off x="0" y="2570376"/>
          <a:ext cx="60960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Scanning Electron Microscopy (SEM)</a:t>
          </a:r>
          <a:endParaRPr lang="en-ID" sz="2000" kern="1200" dirty="0"/>
        </a:p>
      </dsp:txBody>
      <dsp:txXfrm>
        <a:off x="24674" y="2595050"/>
        <a:ext cx="6046652" cy="456092"/>
      </dsp:txXfrm>
    </dsp:sp>
    <dsp:sp modelId="{815FE7C6-FA36-467C-A8D9-C59A8D0CE588}">
      <dsp:nvSpPr>
        <dsp:cNvPr id="0" name=""/>
        <dsp:cNvSpPr/>
      </dsp:nvSpPr>
      <dsp:spPr>
        <a:xfrm>
          <a:off x="0" y="3075816"/>
          <a:ext cx="6096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to </a:t>
          </a:r>
          <a:r>
            <a:rPr lang="en-GB" sz="2000" kern="1200" dirty="0" err="1"/>
            <a:t>charaterize</a:t>
          </a:r>
          <a:r>
            <a:rPr lang="en-GB" sz="2000" kern="1200" dirty="0"/>
            <a:t> morphology</a:t>
          </a:r>
          <a:endParaRPr lang="en-ID" sz="2000" kern="1200" dirty="0"/>
        </a:p>
      </dsp:txBody>
      <dsp:txXfrm>
        <a:off x="0" y="3075816"/>
        <a:ext cx="6096000" cy="447120"/>
      </dsp:txXfrm>
    </dsp:sp>
    <dsp:sp modelId="{B5ED1935-5D3C-484A-AFE8-F23E38362164}">
      <dsp:nvSpPr>
        <dsp:cNvPr id="0" name=""/>
        <dsp:cNvSpPr/>
      </dsp:nvSpPr>
      <dsp:spPr>
        <a:xfrm>
          <a:off x="0" y="3522936"/>
          <a:ext cx="6096000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Particle size analysis (PSA)</a:t>
          </a:r>
          <a:endParaRPr lang="en-ID" sz="2000" kern="1200" dirty="0"/>
        </a:p>
      </dsp:txBody>
      <dsp:txXfrm>
        <a:off x="24674" y="3547610"/>
        <a:ext cx="6046652" cy="456092"/>
      </dsp:txXfrm>
    </dsp:sp>
    <dsp:sp modelId="{3F5FAD43-9A56-45E0-AA02-5CC54261BED5}">
      <dsp:nvSpPr>
        <dsp:cNvPr id="0" name=""/>
        <dsp:cNvSpPr/>
      </dsp:nvSpPr>
      <dsp:spPr>
        <a:xfrm>
          <a:off x="0" y="4028376"/>
          <a:ext cx="6096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to determine particle size of nanocellulose</a:t>
          </a:r>
          <a:endParaRPr lang="en-ID" sz="2000" kern="1200" dirty="0"/>
        </a:p>
      </dsp:txBody>
      <dsp:txXfrm>
        <a:off x="0" y="4028376"/>
        <a:ext cx="6096000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600200"/>
            <a:ext cx="609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A23E-2466-42A7-A8E4-7D4AB2B67A1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B249-1841-40D2-A9E1-5D8BAE5CBA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676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6764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67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67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67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67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57400"/>
            <a:ext cx="9144000" cy="12192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2057400"/>
            <a:ext cx="9144000" cy="1143000"/>
          </a:xfrm>
          <a:prstGeom prst="rect">
            <a:avLst/>
          </a:prstGeom>
          <a:solidFill>
            <a:srgbClr val="20623E"/>
          </a:solidFill>
          <a:ln>
            <a:noFill/>
          </a:ln>
          <a:effectLst>
            <a:outerShdw dir="474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GB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NANOCELLULOSE EXTRACTION FROM SUGARCANE BAGASSE THROUGH ULTRASONICATION-CHEMICAL COMBINATION METHOD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033EC8-ACC0-41D0-A3D9-619BF45D4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9439"/>
            <a:ext cx="1407235" cy="1292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E77FB-B2C2-4120-BBAA-43765A5E8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4791"/>
            <a:ext cx="1874682" cy="1722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32C64A-0994-488E-B238-1F1BCC452606}"/>
              </a:ext>
            </a:extLst>
          </p:cNvPr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  <a:alpha val="47843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Oleh :</a:t>
            </a:r>
          </a:p>
          <a:p>
            <a:pPr algn="ctr"/>
            <a:r>
              <a:rPr lang="en-US" sz="2000" dirty="0"/>
              <a:t>A’yunil Hisbiyah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 err="1"/>
              <a:t>Lilik</a:t>
            </a:r>
            <a:r>
              <a:rPr lang="en-US" sz="2000" dirty="0"/>
              <a:t> Nurfadlilah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dirty="0" err="1"/>
              <a:t>Rohmawati</a:t>
            </a:r>
            <a:r>
              <a:rPr lang="en-US" sz="2000" dirty="0"/>
              <a:t> Hidayah</a:t>
            </a:r>
            <a:r>
              <a:rPr lang="en-US" sz="2000" baseline="30000" dirty="0"/>
              <a:t>3</a:t>
            </a:r>
            <a:endParaRPr lang="en-ID" sz="20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4DE295-94CA-40A4-9500-543282D0E5CC}"/>
              </a:ext>
            </a:extLst>
          </p:cNvPr>
          <p:cNvSpPr txBox="1"/>
          <p:nvPr/>
        </p:nvSpPr>
        <p:spPr>
          <a:xfrm>
            <a:off x="0" y="4725144"/>
            <a:ext cx="9179943" cy="1569660"/>
          </a:xfrm>
          <a:prstGeom prst="rect">
            <a:avLst/>
          </a:prstGeom>
          <a:solidFill>
            <a:srgbClr val="20623E">
              <a:alpha val="38039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Presented at:</a:t>
            </a:r>
          </a:p>
          <a:p>
            <a:pPr algn="ctr"/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Advance Education and Technology</a:t>
            </a:r>
          </a:p>
          <a:p>
            <a:pPr algn="ctr"/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Universitas Muhammadiyah Jakarta</a:t>
            </a:r>
          </a:p>
          <a:p>
            <a:pPr algn="ctr"/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November 2020</a:t>
            </a:r>
            <a:endParaRPr lang="en-ID" sz="3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4841F5-E912-4D05-B7EF-C147A05E6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9" y="379942"/>
            <a:ext cx="4876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60F9-4E47-43CB-8655-07014688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XRD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DB48A5-F2B7-46CE-BFF2-7F95F05A31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66018"/>
            <a:ext cx="5957470" cy="452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40F5F-892B-47D6-BCA0-F8877D9739BB}"/>
              </a:ext>
            </a:extLst>
          </p:cNvPr>
          <p:cNvSpPr txBox="1"/>
          <p:nvPr/>
        </p:nvSpPr>
        <p:spPr>
          <a:xfrm>
            <a:off x="3131840" y="580526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 </a:t>
            </a:r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Cristallinity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SB, C-SB, and NC-SB was found to be 68%; 77,2%; 92,62%.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127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DB9A-AE1F-4F3F-8E59-4BA65BC6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747A-ADEB-439D-A2A9-F7C8BBB10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285750" algn="just"/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nanocellulose with high % crystallinity was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succesfully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extracted from sugarcane bagasse using a ultrasonication-chemical combination method. % crystallinity of nanocellulose reached up to 92,62%.</a:t>
            </a:r>
          </a:p>
          <a:p>
            <a:pPr marL="628650" indent="-285750" algn="just"/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FTIR spectrum showed the broad band at 3300-3500 cm</a:t>
            </a:r>
            <a:r>
              <a:rPr lang="en-GB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‑1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foud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be the vibration of cellulose OH group. The band around 895 cm</a:t>
            </a:r>
            <a:r>
              <a:rPr lang="en-GB" sz="1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-1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reflect the β-glycosidic linkage between the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anhydroglucose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units in cellulose.</a:t>
            </a:r>
          </a:p>
          <a:p>
            <a:pPr marL="628650" indent="-285750" algn="just"/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average particle size of nanocellulose was found to be 132,6 nm that consisting of the average length of sample was 205,1 nm while the average width was 42 nm.</a:t>
            </a:r>
            <a:endParaRPr lang="en-ID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1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8046-65A4-4799-BFAA-722B1B6E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ACKNOWLEDGMENT</a:t>
            </a:r>
            <a:endParaRPr lang="en-ID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5826-A4DE-4FC7-9C89-FD45B9508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author would like to thank the Ministry of Research, Technology and Higher Education who has provided research grant 2020 through </a:t>
            </a:r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Dosen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Pemula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with contract number 083/SP2H/LT/DRPM/2020; 128/SP2H/LT-MONO/LL7/2020; 004/STIKESRSAM/SP-</a:t>
            </a:r>
            <a:r>
              <a:rPr lang="en-GB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Penelitian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/III/2020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6203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70609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Nanocelullose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41CB8-E243-44DC-9F95-9CE37D078259}"/>
              </a:ext>
            </a:extLst>
          </p:cNvPr>
          <p:cNvSpPr txBox="1"/>
          <p:nvPr/>
        </p:nvSpPr>
        <p:spPr>
          <a:xfrm>
            <a:off x="2127039" y="1129435"/>
            <a:ext cx="23042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Nanocellulose is a new type of cellulose material characterized by an increase in crystallinity, aspect ratio, surface area, and increased dispersion and biodegradability.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Nanocellulose can be extracted from agricultural waste, one of which is bagasse </a:t>
            </a:r>
            <a:endParaRPr lang="en-ID" dirty="0"/>
          </a:p>
        </p:txBody>
      </p:sp>
      <p:pic>
        <p:nvPicPr>
          <p:cNvPr id="1032" name="Picture 8" descr="7 Tanaman Tebu (Lengkap dengan khasiat dan teknik budidaya)">
            <a:extLst>
              <a:ext uri="{FF2B5EF4-FFF2-40B4-BE49-F238E27FC236}">
                <a16:creationId xmlns:a16="http://schemas.microsoft.com/office/drawing/2014/main" id="{9AD7C60B-52C5-49D0-8B54-C9349457C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7" r="14033"/>
          <a:stretch/>
        </p:blipFill>
        <p:spPr bwMode="auto">
          <a:xfrm>
            <a:off x="-19879" y="1"/>
            <a:ext cx="22156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tential applications of nanocellulose in various fields. | Download  Scientific Diagram">
            <a:extLst>
              <a:ext uri="{FF2B5EF4-FFF2-40B4-BE49-F238E27FC236}">
                <a16:creationId xmlns:a16="http://schemas.microsoft.com/office/drawing/2014/main" id="{880D57A5-6BD0-43BD-893D-AB6FE014F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64" y="1044509"/>
            <a:ext cx="4779648" cy="46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35EC-0CF0-4BCE-85EF-B4EFD52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86085"/>
            <a:ext cx="6096000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 Extraction</a:t>
            </a: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8C4E69-51BF-4062-8315-07F0375B8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935213"/>
              </p:ext>
            </p:extLst>
          </p:nvPr>
        </p:nvGraphicFramePr>
        <p:xfrm>
          <a:off x="3116032" y="1670262"/>
          <a:ext cx="5904656" cy="324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06B327-F9AB-4141-8481-79968CD913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6085"/>
            <a:ext cx="3563888" cy="363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900A7-A5C5-4551-A896-B9D361DD23D8}"/>
              </a:ext>
            </a:extLst>
          </p:cNvPr>
          <p:cNvPicPr/>
          <p:nvPr/>
        </p:nvPicPr>
        <p:blipFill rotWithShape="1">
          <a:blip r:embed="rId8"/>
          <a:srcRect l="21137" t="32363" r="40064" b="31464"/>
          <a:stretch/>
        </p:blipFill>
        <p:spPr bwMode="auto">
          <a:xfrm>
            <a:off x="0" y="4581129"/>
            <a:ext cx="3580130" cy="1876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27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3FA1-02DB-4F7E-B038-B31C0C42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16632"/>
            <a:ext cx="6096000" cy="864096"/>
          </a:xfrm>
        </p:spPr>
        <p:txBody>
          <a:bodyPr>
            <a:noAutofit/>
          </a:bodyPr>
          <a:lstStyle/>
          <a:p>
            <a:r>
              <a:rPr lang="en-US" sz="3200" dirty="0"/>
              <a:t>Stage of Nanocellulose Extraction</a:t>
            </a:r>
            <a:endParaRPr lang="en-ID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410F9C-0B1F-4660-84D2-9AB09E83E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009846"/>
              </p:ext>
            </p:extLst>
          </p:nvPr>
        </p:nvGraphicFramePr>
        <p:xfrm>
          <a:off x="2267744" y="980728"/>
          <a:ext cx="673372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86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C9FE-C382-46F7-AB57-D8109B97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Material Characterization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4F3517-C65B-4E48-AADA-E848EA105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234664"/>
              </p:ext>
            </p:extLst>
          </p:nvPr>
        </p:nvGraphicFramePr>
        <p:xfrm>
          <a:off x="2590800" y="1600200"/>
          <a:ext cx="6096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56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92E3-CD5C-4300-A68F-CC9FD879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Nanocellulose Extraction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D0C4AE-D5BD-4F37-877B-D5A27C62238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 t="40942" r="36345" b="29952"/>
          <a:stretch/>
        </p:blipFill>
        <p:spPr bwMode="auto">
          <a:xfrm>
            <a:off x="2566946" y="1700808"/>
            <a:ext cx="2296595" cy="2204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8215C-89AC-48CE-827B-F8BFE61158F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2" t="33246" r="26914" b="29947"/>
          <a:stretch/>
        </p:blipFill>
        <p:spPr bwMode="auto">
          <a:xfrm>
            <a:off x="6012160" y="1700808"/>
            <a:ext cx="2160240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05C1CF-C753-49B4-B379-717C9251C9B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2" t="31431" r="28049" b="26440"/>
          <a:stretch/>
        </p:blipFill>
        <p:spPr bwMode="auto">
          <a:xfrm>
            <a:off x="6012160" y="4452976"/>
            <a:ext cx="2160240" cy="1928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53BDE-C498-4C66-A6B8-AB18D373DB0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/>
          <a:stretch/>
        </p:blipFill>
        <p:spPr bwMode="auto">
          <a:xfrm>
            <a:off x="2713768" y="4471920"/>
            <a:ext cx="2296595" cy="1928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675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8391-C257-4919-B914-AC8F7EB4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Analysis of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Lignoselulose</a:t>
            </a:r>
            <a:r>
              <a:rPr lang="en-GB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% moisture content</a:t>
            </a:r>
            <a:endParaRPr lang="en-ID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960F-2A54-4774-8C81-FDDB73150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Chesson-data test results showed that the cellulose content in C-SB was 51.27%, the lignin content was 22.33%, the hemicellulose content was 8.49%. 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moisture content of C-SB and NC-SB was found to be 1,47% and 3,85%. 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39763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4670-5697-4948-8698-6C09379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Characterization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3FCC88-4D60-489D-8CA3-7D703C2353D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48450"/>
            <a:ext cx="2888673" cy="2165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D3375-D1A0-41F3-9E6F-94F8D2EF47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17973" y="1417638"/>
            <a:ext cx="2897505" cy="2152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FCB830-7274-4ADB-B290-3AA7050FBBB0}"/>
              </a:ext>
            </a:extLst>
          </p:cNvPr>
          <p:cNvSpPr txBox="1"/>
          <p:nvPr/>
        </p:nvSpPr>
        <p:spPr>
          <a:xfrm>
            <a:off x="2286000" y="3861048"/>
            <a:ext cx="64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average particle size of NC-SB was found to be 132,6 nm. The average length of sample was 205,1 nm while the average width was 42 nm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118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DC9-5A7A-4041-A16D-8834361C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FT-IR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649F41-6B7B-45E6-9478-D84FC805920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24" y="1340768"/>
            <a:ext cx="6984776" cy="541734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3133DEA-4AF3-4087-88F3-A2F5307D5145}"/>
              </a:ext>
            </a:extLst>
          </p:cNvPr>
          <p:cNvSpPr/>
          <p:nvPr/>
        </p:nvSpPr>
        <p:spPr>
          <a:xfrm>
            <a:off x="6191672" y="3501008"/>
            <a:ext cx="54056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8F5957-9F57-40C7-9D2C-B5FDCBE45A56}"/>
              </a:ext>
            </a:extLst>
          </p:cNvPr>
          <p:cNvCxnSpPr>
            <a:stCxn id="3" idx="3"/>
          </p:cNvCxnSpPr>
          <p:nvPr/>
        </p:nvCxnSpPr>
        <p:spPr>
          <a:xfrm flipH="1">
            <a:off x="5940152" y="3869784"/>
            <a:ext cx="330684" cy="279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ECCAB1-78F8-4150-B095-EDA2A38905E4}"/>
              </a:ext>
            </a:extLst>
          </p:cNvPr>
          <p:cNvSpPr txBox="1"/>
          <p:nvPr/>
        </p:nvSpPr>
        <p:spPr>
          <a:xfrm flipH="1">
            <a:off x="5566967" y="4117166"/>
            <a:ext cx="74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C=O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5295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Glowing-Bokeh-PowerPoint-Template-1551</Template>
  <TotalTime>373</TotalTime>
  <Words>439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Nanocelullose</vt:lpstr>
      <vt:lpstr>Method Extraction</vt:lpstr>
      <vt:lpstr>Stage of Nanocellulose Extraction</vt:lpstr>
      <vt:lpstr>Material Characterization</vt:lpstr>
      <vt:lpstr>Nanocellulose Extraction</vt:lpstr>
      <vt:lpstr>Analysis of Lignoselulose and % moisture content</vt:lpstr>
      <vt:lpstr>Material Characterization</vt:lpstr>
      <vt:lpstr>FT-IR </vt:lpstr>
      <vt:lpstr>XRD</vt:lpstr>
      <vt:lpstr>Conclusion</vt:lpstr>
      <vt:lpstr>ACKNOWLEDGMENT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a'yunil hisbiyah</dc:creator>
  <cp:lastModifiedBy>a'yunil hisbiyah</cp:lastModifiedBy>
  <cp:revision>13</cp:revision>
  <dcterms:created xsi:type="dcterms:W3CDTF">2020-11-11T10:09:22Z</dcterms:created>
  <dcterms:modified xsi:type="dcterms:W3CDTF">2021-09-23T05:06:21Z</dcterms:modified>
</cp:coreProperties>
</file>